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Chewy"/>
      <p:regular r:id="rId37"/>
    </p:embeddedFont>
    <p:embeddedFont>
      <p:font typeface="Oswald"/>
      <p:regular r:id="rId38"/>
      <p:bold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6.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OpenSans-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hewy-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Oswald-bold.fntdata"/><Relationship Id="rId16" Type="http://schemas.openxmlformats.org/officeDocument/2006/relationships/slide" Target="slides/slide12.xml"/><Relationship Id="rId38" Type="http://schemas.openxmlformats.org/officeDocument/2006/relationships/font" Target="fonts/Oswal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4493700" cy="3416400"/>
          </a:xfrm>
          <a:prstGeom prst="rect">
            <a:avLst/>
          </a:prstGeom>
        </p:spPr>
        <p:txBody>
          <a:bodyPr anchorCtr="0" anchor="t" bIns="91425" lIns="91425" rIns="91425" tIns="91425"/>
          <a:lstStyle>
            <a:lvl1pPr lvl="0">
              <a:spcBef>
                <a:spcPts val="0"/>
              </a:spcBef>
              <a:spcAft>
                <a:spcPts val="0"/>
              </a:spcAft>
              <a:defRPr sz="1600"/>
            </a:lvl1pPr>
            <a:lvl2pPr lvl="1">
              <a:spcBef>
                <a:spcPts val="0"/>
              </a:spcBef>
              <a:spcAft>
                <a:spcPts val="0"/>
              </a:spcAft>
              <a:defRPr sz="1600"/>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youtube.com/v/rWOnuZH1uAM" TargetMode="Externa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youtube.com/v/3x0aFNbdCqQ" TargetMode="Externa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youtube.com/v/_NrNARuYb6E" TargetMode="Externa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youtube.com/v/hLJ8LMbxJqw" TargetMode="Externa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youtube.com/v/uJ5hvyx5-rc" TargetMode="Externa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youtube.com/v/bOqCJR4FQmo" TargetMode="External"/><Relationship Id="rId4" Type="http://schemas.openxmlformats.org/officeDocument/2006/relationships/image" Target="../media/image26.jpg"/><Relationship Id="rId5" Type="http://schemas.openxmlformats.org/officeDocument/2006/relationships/hyperlink" Target="http://youtube.com/v/Auzp2csY-vQ" TargetMode="External"/><Relationship Id="rId6" Type="http://schemas.openxmlformats.org/officeDocument/2006/relationships/image" Target="../media/image24.jpg"/><Relationship Id="rId7"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youtube.com/v/NNjbKwnCMhI" TargetMode="External"/><Relationship Id="rId4" Type="http://schemas.openxmlformats.org/officeDocument/2006/relationships/image" Target="../media/image25.jp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youtube.com/v/Q_CSfmcR1FA" TargetMode="External"/><Relationship Id="rId4" Type="http://schemas.openxmlformats.org/officeDocument/2006/relationships/image" Target="../media/image23.jpg"/><Relationship Id="rId10" Type="http://schemas.openxmlformats.org/officeDocument/2006/relationships/image" Target="../media/image32.png"/><Relationship Id="rId9"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36.png"/><Relationship Id="rId7" Type="http://schemas.openxmlformats.org/officeDocument/2006/relationships/image" Target="../media/image53.png"/><Relationship Id="rId8"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hyperlink" Target="http://youtube.com/v/tRWv2Y9lT3U" TargetMode="External"/><Relationship Id="rId6"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50.jpg"/><Relationship Id="rId5"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0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youtube.com/v/uTmQbfBZGW4" TargetMode="External"/><Relationship Id="rId4" Type="http://schemas.openxmlformats.org/officeDocument/2006/relationships/image" Target="../media/image41.jp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0.png"/><Relationship Id="rId4" Type="http://schemas.openxmlformats.org/officeDocument/2006/relationships/image" Target="../media/image03.png"/><Relationship Id="rId5" Type="http://schemas.openxmlformats.org/officeDocument/2006/relationships/image" Target="../media/image12.png"/><Relationship Id="rId6" Type="http://schemas.openxmlformats.org/officeDocument/2006/relationships/image" Target="../media/image51.png"/><Relationship Id="rId7" Type="http://schemas.openxmlformats.org/officeDocument/2006/relationships/image" Target="../media/image5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youtube.com/v/hno7NqJEtVg" TargetMode="External"/><Relationship Id="rId4" Type="http://schemas.openxmlformats.org/officeDocument/2006/relationships/image" Target="../media/image47.jpg"/><Relationship Id="rId5"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youtube.com/v/juxFpi4DJto" TargetMode="External"/><Relationship Id="rId4" Type="http://schemas.openxmlformats.org/officeDocument/2006/relationships/image" Target="../media/image49.jpg"/><Relationship Id="rId5"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youtube.com/v/g3eAv4PcLNk" TargetMode="External"/><Relationship Id="rId4" Type="http://schemas.openxmlformats.org/officeDocument/2006/relationships/image" Target="../media/image48.jpg"/><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6.png"/><Relationship Id="rId4" Type="http://schemas.openxmlformats.org/officeDocument/2006/relationships/image" Target="../media/image04.png"/><Relationship Id="rId5"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youtube.com/v/RIf0LYx_m0Q" TargetMode="External"/><Relationship Id="rId4" Type="http://schemas.openxmlformats.org/officeDocument/2006/relationships/image" Target="../media/image0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hyperlink" Target="http://youtube.com/v/NMKjwxHrHDQ" TargetMode="External"/><Relationship Id="rId5" Type="http://schemas.openxmlformats.org/officeDocument/2006/relationships/image" Target="../media/image0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7.png"/><Relationship Id="rId4"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1545450"/>
            <a:ext cx="8520600" cy="2052600"/>
          </a:xfrm>
          <a:prstGeom prst="rect">
            <a:avLst/>
          </a:prstGeom>
        </p:spPr>
        <p:txBody>
          <a:bodyPr anchorCtr="0" anchor="b" bIns="91425" lIns="91425" rIns="91425" tIns="91425">
            <a:noAutofit/>
          </a:bodyPr>
          <a:lstStyle/>
          <a:p>
            <a:pPr lvl="0">
              <a:spcBef>
                <a:spcPts val="0"/>
              </a:spcBef>
              <a:buNone/>
            </a:pPr>
            <a:r>
              <a:rPr lang="en" sz="13300">
                <a:solidFill>
                  <a:srgbClr val="666666"/>
                </a:solidFill>
                <a:latin typeface="Chewy"/>
                <a:ea typeface="Chewy"/>
                <a:cs typeface="Chewy"/>
                <a:sym typeface="Chewy"/>
              </a:rPr>
              <a:t>Bubble</a:t>
            </a:r>
          </a:p>
        </p:txBody>
      </p:sp>
      <p:pic>
        <p:nvPicPr>
          <p:cNvPr id="55" name="Shape 55"/>
          <p:cNvPicPr preferRelativeResize="0"/>
          <p:nvPr/>
        </p:nvPicPr>
        <p:blipFill rotWithShape="1">
          <a:blip r:embed="rId3">
            <a:alphaModFix/>
          </a:blip>
          <a:srcRect b="40216" l="28303" r="23180" t="0"/>
          <a:stretch/>
        </p:blipFill>
        <p:spPr>
          <a:xfrm rot="1585247">
            <a:off x="7130595" y="1950441"/>
            <a:ext cx="1342984" cy="1242616"/>
          </a:xfrm>
          <a:prstGeom prst="rect">
            <a:avLst/>
          </a:prstGeom>
          <a:noFill/>
          <a:ln>
            <a:noFill/>
          </a:ln>
        </p:spPr>
      </p:pic>
      <p:sp>
        <p:nvSpPr>
          <p:cNvPr id="56" name="Shape 56"/>
          <p:cNvSpPr txBox="1"/>
          <p:nvPr>
            <p:ph idx="1" type="subTitle"/>
          </p:nvPr>
        </p:nvSpPr>
        <p:spPr>
          <a:xfrm>
            <a:off x="311700" y="3842850"/>
            <a:ext cx="8520600" cy="480300"/>
          </a:xfrm>
          <a:prstGeom prst="rect">
            <a:avLst/>
          </a:prstGeom>
        </p:spPr>
        <p:txBody>
          <a:bodyPr anchorCtr="0" anchor="t" bIns="91425" lIns="91425" rIns="91425" tIns="91425">
            <a:noAutofit/>
          </a:bodyPr>
          <a:lstStyle/>
          <a:p>
            <a:pPr lvl="0" rtl="0">
              <a:spcBef>
                <a:spcPts val="0"/>
              </a:spcBef>
              <a:buNone/>
            </a:pPr>
            <a:r>
              <a:rPr lang="en" sz="2000">
                <a:latin typeface="Open Sans"/>
                <a:ea typeface="Open Sans"/>
                <a:cs typeface="Open Sans"/>
                <a:sym typeface="Open Sans"/>
              </a:rPr>
              <a:t>T</a:t>
            </a:r>
            <a:r>
              <a:rPr lang="en" sz="2000">
                <a:latin typeface="Open Sans"/>
                <a:ea typeface="Open Sans"/>
                <a:cs typeface="Open Sans"/>
                <a:sym typeface="Open Sans"/>
              </a:rPr>
              <a:t>eam 4 (Hun-Min Park, Sang-Gyun An, JongMin Jin)</a:t>
            </a:r>
          </a:p>
        </p:txBody>
      </p:sp>
      <p:pic>
        <p:nvPicPr>
          <p:cNvPr id="57" name="Shape 57"/>
          <p:cNvPicPr preferRelativeResize="0"/>
          <p:nvPr/>
        </p:nvPicPr>
        <p:blipFill rotWithShape="1">
          <a:blip r:embed="rId3">
            <a:alphaModFix/>
          </a:blip>
          <a:srcRect b="40216" l="28303" r="23180" t="0"/>
          <a:stretch/>
        </p:blipFill>
        <p:spPr>
          <a:xfrm flipH="1" rot="-1585247">
            <a:off x="670420" y="1950441"/>
            <a:ext cx="1342984" cy="12426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600" cy="572700"/>
          </a:xfrm>
          <a:prstGeom prst="rect">
            <a:avLst/>
          </a:prstGeom>
        </p:spPr>
        <p:txBody>
          <a:bodyPr anchorCtr="0" anchor="t" bIns="91425" lIns="91425" rIns="91425" tIns="91425">
            <a:noAutofit/>
          </a:bodyPr>
          <a:lstStyle/>
          <a:p>
            <a:pPr indent="0" lvl="0" marL="0">
              <a:spcBef>
                <a:spcPts val="0"/>
              </a:spcBef>
              <a:buNone/>
            </a:pPr>
            <a:r>
              <a:rPr lang="en"/>
              <a:t>Map transparency control (by touch)</a:t>
            </a:r>
          </a:p>
          <a:p>
            <a:pPr lvl="0">
              <a:spcBef>
                <a:spcPts val="0"/>
              </a:spcBef>
              <a:buNone/>
            </a:pPr>
            <a:r>
              <a:t/>
            </a:r>
            <a:endParaRPr/>
          </a:p>
        </p:txBody>
      </p:sp>
      <p:pic>
        <p:nvPicPr>
          <p:cNvPr descr="trans_1.PNG" id="150" name="Shape 150"/>
          <p:cNvPicPr preferRelativeResize="0"/>
          <p:nvPr/>
        </p:nvPicPr>
        <p:blipFill rotWithShape="1">
          <a:blip r:embed="rId3">
            <a:alphaModFix/>
          </a:blip>
          <a:srcRect b="12110" l="11502" r="10250" t="18406"/>
          <a:stretch/>
        </p:blipFill>
        <p:spPr>
          <a:xfrm>
            <a:off x="829425" y="1242838"/>
            <a:ext cx="2322600" cy="3389023"/>
          </a:xfrm>
          <a:prstGeom prst="rect">
            <a:avLst/>
          </a:prstGeom>
          <a:noFill/>
          <a:ln>
            <a:noFill/>
          </a:ln>
        </p:spPr>
      </p:pic>
      <p:pic>
        <p:nvPicPr>
          <p:cNvPr descr="trans_2.png" id="151" name="Shape 151"/>
          <p:cNvPicPr preferRelativeResize="0"/>
          <p:nvPr/>
        </p:nvPicPr>
        <p:blipFill rotWithShape="1">
          <a:blip r:embed="rId4">
            <a:alphaModFix/>
          </a:blip>
          <a:srcRect b="12107" l="10242" r="9293" t="20365"/>
          <a:stretch/>
        </p:blipFill>
        <p:spPr>
          <a:xfrm>
            <a:off x="3460700" y="1268426"/>
            <a:ext cx="2429237" cy="3337848"/>
          </a:xfrm>
          <a:prstGeom prst="rect">
            <a:avLst/>
          </a:prstGeom>
          <a:noFill/>
          <a:ln>
            <a:noFill/>
          </a:ln>
        </p:spPr>
      </p:pic>
      <p:sp>
        <p:nvSpPr>
          <p:cNvPr id="152" name="Shape 152"/>
          <p:cNvSpPr txBox="1"/>
          <p:nvPr/>
        </p:nvSpPr>
        <p:spPr>
          <a:xfrm>
            <a:off x="5889950" y="1387925"/>
            <a:ext cx="3009300" cy="3393900"/>
          </a:xfrm>
          <a:prstGeom prst="rect">
            <a:avLst/>
          </a:prstGeom>
          <a:noFill/>
          <a:ln>
            <a:noFill/>
          </a:ln>
        </p:spPr>
        <p:txBody>
          <a:bodyPr anchorCtr="0" anchor="t" bIns="91425" lIns="91425" rIns="91425" tIns="91425">
            <a:noAutofit/>
          </a:bodyPr>
          <a:lstStyle/>
          <a:p>
            <a:pPr indent="-342900" lvl="0" marL="457200" rtl="0">
              <a:spcBef>
                <a:spcPts val="0"/>
              </a:spcBef>
              <a:buSzPct val="100000"/>
              <a:buChar char="●"/>
            </a:pPr>
            <a:r>
              <a:rPr lang="en" sz="1800"/>
              <a:t>We implemented a little ‘</a:t>
            </a:r>
            <a:r>
              <a:rPr b="1" i="1" lang="en" sz="1800"/>
              <a:t>hint</a:t>
            </a:r>
            <a:r>
              <a:rPr lang="en" sz="1800"/>
              <a:t>’ function which helps the player to glimpse the items while touching.</a:t>
            </a:r>
          </a:p>
          <a:p>
            <a:pPr lvl="0" rtl="0">
              <a:spcBef>
                <a:spcPts val="0"/>
              </a:spcBef>
              <a:buNone/>
            </a:pPr>
            <a:r>
              <a:t/>
            </a:r>
            <a:endParaRPr sz="1800"/>
          </a:p>
          <a:p>
            <a:pPr indent="-342900" lvl="0" marL="457200" rtl="0">
              <a:spcBef>
                <a:spcPts val="0"/>
              </a:spcBef>
              <a:buSzPct val="100000"/>
              <a:buChar char="●"/>
            </a:pPr>
            <a:r>
              <a:rPr lang="en" sz="1800"/>
              <a:t>Invoking method of this function will be changed according to the difficulty of the game.</a:t>
            </a:r>
          </a:p>
        </p:txBody>
      </p:sp>
      <p:cxnSp>
        <p:nvCxnSpPr>
          <p:cNvPr id="153" name="Shape 153"/>
          <p:cNvCxnSpPr/>
          <p:nvPr/>
        </p:nvCxnSpPr>
        <p:spPr>
          <a:xfrm>
            <a:off x="2165000" y="3096600"/>
            <a:ext cx="2322600" cy="13200"/>
          </a:xfrm>
          <a:prstGeom prst="straightConnector1">
            <a:avLst/>
          </a:prstGeom>
          <a:noFill/>
          <a:ln cap="flat" cmpd="sng" w="38100">
            <a:solidFill>
              <a:srgbClr val="FF0000"/>
            </a:solidFill>
            <a:prstDash val="solid"/>
            <a:round/>
            <a:headEnd len="lg" w="lg" type="none"/>
            <a:tailEnd len="lg" w="lg" type="triangle"/>
          </a:ln>
        </p:spPr>
      </p:cxnSp>
      <p:pic>
        <p:nvPicPr>
          <p:cNvPr id="154" name="Shape 154"/>
          <p:cNvPicPr preferRelativeResize="0"/>
          <p:nvPr/>
        </p:nvPicPr>
        <p:blipFill>
          <a:blip r:embed="rId5">
            <a:alphaModFix/>
          </a:blip>
          <a:stretch>
            <a:fillRect/>
          </a:stretch>
        </p:blipFill>
        <p:spPr>
          <a:xfrm>
            <a:off x="4414425" y="3307700"/>
            <a:ext cx="2025425" cy="4334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572700"/>
          </a:xfrm>
          <a:prstGeom prst="rect">
            <a:avLst/>
          </a:prstGeom>
        </p:spPr>
        <p:txBody>
          <a:bodyPr anchorCtr="0" anchor="t" bIns="91425" lIns="91425" rIns="91425" tIns="91425">
            <a:noAutofit/>
          </a:bodyPr>
          <a:lstStyle/>
          <a:p>
            <a:pPr indent="0" lvl="0" marL="0">
              <a:spcBef>
                <a:spcPts val="0"/>
              </a:spcBef>
              <a:buNone/>
            </a:pPr>
            <a:r>
              <a:rPr lang="en"/>
              <a:t>Bubble - Map collision</a:t>
            </a:r>
          </a:p>
          <a:p>
            <a:pPr lvl="0">
              <a:spcBef>
                <a:spcPts val="0"/>
              </a:spcBef>
              <a:buNone/>
            </a:pPr>
            <a:r>
              <a:t/>
            </a:r>
            <a:endParaRPr/>
          </a:p>
        </p:txBody>
      </p:sp>
      <p:sp>
        <p:nvSpPr>
          <p:cNvPr id="160" name="Shape 160"/>
          <p:cNvSpPr txBox="1"/>
          <p:nvPr>
            <p:ph idx="1" type="body"/>
          </p:nvPr>
        </p:nvSpPr>
        <p:spPr>
          <a:xfrm>
            <a:off x="311700" y="1152475"/>
            <a:ext cx="4493700" cy="3416400"/>
          </a:xfrm>
          <a:prstGeom prst="rect">
            <a:avLst/>
          </a:prstGeom>
        </p:spPr>
        <p:txBody>
          <a:bodyPr anchorCtr="0" anchor="t" bIns="91425" lIns="91425" rIns="91425" tIns="91425">
            <a:noAutofit/>
          </a:bodyPr>
          <a:lstStyle/>
          <a:p>
            <a:pPr lvl="0">
              <a:spcBef>
                <a:spcPts val="0"/>
              </a:spcBef>
              <a:buNone/>
            </a:pPr>
            <a:r>
              <a:t/>
            </a:r>
            <a:endParaRPr/>
          </a:p>
        </p:txBody>
      </p:sp>
      <p:sp>
        <p:nvSpPr>
          <p:cNvPr id="161" name="Shape 161" title="충돌 1">
            <a:hlinkClick r:id="rId3"/>
          </p:cNvPr>
          <p:cNvSpPr/>
          <p:nvPr/>
        </p:nvSpPr>
        <p:spPr>
          <a:xfrm>
            <a:off x="1839799" y="1130474"/>
            <a:ext cx="5066400" cy="3799800"/>
          </a:xfrm>
          <a:prstGeom prst="rect">
            <a:avLst/>
          </a:prstGeom>
          <a:blipFill>
            <a:blip r:embed="rId4">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Waving sea</a:t>
            </a:r>
          </a:p>
          <a:p>
            <a:pPr lvl="0">
              <a:spcBef>
                <a:spcPts val="0"/>
              </a:spcBef>
              <a:buNone/>
            </a:pPr>
            <a:r>
              <a:t/>
            </a:r>
            <a:endParaRPr/>
          </a:p>
        </p:txBody>
      </p:sp>
      <p:sp>
        <p:nvSpPr>
          <p:cNvPr id="167" name="Shape 167"/>
          <p:cNvSpPr txBox="1"/>
          <p:nvPr>
            <p:ph idx="1" type="body"/>
          </p:nvPr>
        </p:nvSpPr>
        <p:spPr>
          <a:xfrm>
            <a:off x="311700" y="1152475"/>
            <a:ext cx="4493700" cy="3416400"/>
          </a:xfrm>
          <a:prstGeom prst="rect">
            <a:avLst/>
          </a:prstGeom>
        </p:spPr>
        <p:txBody>
          <a:bodyPr anchorCtr="0" anchor="t" bIns="91425" lIns="91425" rIns="91425" tIns="91425">
            <a:noAutofit/>
          </a:bodyPr>
          <a:lstStyle/>
          <a:p>
            <a:pPr lvl="0">
              <a:spcBef>
                <a:spcPts val="0"/>
              </a:spcBef>
              <a:buNone/>
            </a:pPr>
            <a:r>
              <a:t/>
            </a:r>
            <a:endParaRPr/>
          </a:p>
        </p:txBody>
      </p:sp>
      <p:sp>
        <p:nvSpPr>
          <p:cNvPr id="168" name="Shape 168" title="바다 1">
            <a:hlinkClick r:id="rId3"/>
          </p:cNvPr>
          <p:cNvSpPr/>
          <p:nvPr/>
        </p:nvSpPr>
        <p:spPr>
          <a:xfrm>
            <a:off x="1842500" y="1152474"/>
            <a:ext cx="5052825" cy="3789600"/>
          </a:xfrm>
          <a:prstGeom prst="rect">
            <a:avLst/>
          </a:prstGeom>
          <a:blipFill>
            <a:blip r:embed="rId4">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idx="1" type="body"/>
          </p:nvPr>
        </p:nvSpPr>
        <p:spPr>
          <a:xfrm>
            <a:off x="311700" y="1152475"/>
            <a:ext cx="4493700" cy="3416400"/>
          </a:xfrm>
          <a:prstGeom prst="rect">
            <a:avLst/>
          </a:prstGeom>
        </p:spPr>
        <p:txBody>
          <a:bodyPr anchorCtr="0" anchor="t" bIns="91425" lIns="91425" rIns="91425" tIns="91425">
            <a:noAutofit/>
          </a:bodyPr>
          <a:lstStyle/>
          <a:p>
            <a:pPr indent="-330200" lvl="0" marL="457200" rtl="0">
              <a:spcBef>
                <a:spcPts val="0"/>
              </a:spcBef>
              <a:buSzPct val="100000"/>
            </a:pPr>
            <a:r>
              <a:rPr lang="en"/>
              <a:t>Improving graphics</a:t>
            </a:r>
          </a:p>
          <a:p>
            <a:pPr indent="-330200" lvl="1" marL="914400" rtl="0">
              <a:spcBef>
                <a:spcPts val="0"/>
              </a:spcBef>
              <a:buSzPct val="100000"/>
            </a:pPr>
            <a:r>
              <a:rPr lang="en"/>
              <a:t>Bump mapping + triplanar mapping</a:t>
            </a:r>
          </a:p>
          <a:p>
            <a:pPr indent="-330200" lvl="0" marL="457200" rtl="0">
              <a:spcBef>
                <a:spcPts val="0"/>
              </a:spcBef>
              <a:buSzPct val="100000"/>
            </a:pPr>
            <a:r>
              <a:rPr lang="en"/>
              <a:t>Game info display</a:t>
            </a:r>
          </a:p>
          <a:p>
            <a:pPr indent="-330200" lvl="1" marL="914400" rtl="0">
              <a:spcBef>
                <a:spcPts val="0"/>
              </a:spcBef>
              <a:buSzPct val="100000"/>
            </a:pPr>
            <a:r>
              <a:rPr lang="en"/>
              <a:t>Play time</a:t>
            </a:r>
          </a:p>
          <a:p>
            <a:pPr indent="-330200" lvl="1" marL="914400" rtl="0">
              <a:spcBef>
                <a:spcPts val="0"/>
              </a:spcBef>
              <a:buSzPct val="100000"/>
            </a:pPr>
            <a:r>
              <a:rPr lang="en"/>
              <a:t># of items</a:t>
            </a:r>
          </a:p>
          <a:p>
            <a:pPr indent="-330200" lvl="0" marL="457200" rtl="0">
              <a:spcBef>
                <a:spcPts val="0"/>
              </a:spcBef>
              <a:buSzPct val="100000"/>
            </a:pPr>
            <a:r>
              <a:rPr lang="en"/>
              <a:t>User study</a:t>
            </a:r>
          </a:p>
        </p:txBody>
      </p:sp>
      <p:sp>
        <p:nvSpPr>
          <p:cNvPr id="174" name="Shape 1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Next step</a:t>
            </a:r>
          </a:p>
        </p:txBody>
      </p:sp>
      <p:pic>
        <p:nvPicPr>
          <p:cNvPr id="175" name="Shape 175"/>
          <p:cNvPicPr preferRelativeResize="0"/>
          <p:nvPr/>
        </p:nvPicPr>
        <p:blipFill>
          <a:blip r:embed="rId3">
            <a:alphaModFix/>
          </a:blip>
          <a:stretch>
            <a:fillRect/>
          </a:stretch>
        </p:blipFill>
        <p:spPr>
          <a:xfrm>
            <a:off x="5467723" y="1130412"/>
            <a:ext cx="3066549" cy="14872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ctrTitle"/>
          </p:nvPr>
        </p:nvSpPr>
        <p:spPr>
          <a:xfrm>
            <a:off x="311708" y="1545450"/>
            <a:ext cx="8520600" cy="2052600"/>
          </a:xfrm>
          <a:prstGeom prst="rect">
            <a:avLst/>
          </a:prstGeom>
        </p:spPr>
        <p:txBody>
          <a:bodyPr anchorCtr="0" anchor="b" bIns="91425" lIns="91425" rIns="91425" tIns="91425">
            <a:noAutofit/>
          </a:bodyPr>
          <a:lstStyle/>
          <a:p>
            <a:pPr lvl="0" rtl="0">
              <a:spcBef>
                <a:spcPts val="0"/>
              </a:spcBef>
              <a:buNone/>
            </a:pPr>
            <a:r>
              <a:rPr lang="en" sz="11100">
                <a:solidFill>
                  <a:srgbClr val="666666"/>
                </a:solidFill>
                <a:latin typeface="Chewy"/>
                <a:ea typeface="Chewy"/>
                <a:cs typeface="Chewy"/>
                <a:sym typeface="Chewy"/>
              </a:rPr>
              <a:t>Thank U</a:t>
            </a:r>
          </a:p>
        </p:txBody>
      </p:sp>
      <p:pic>
        <p:nvPicPr>
          <p:cNvPr id="181" name="Shape 181"/>
          <p:cNvPicPr preferRelativeResize="0"/>
          <p:nvPr/>
        </p:nvPicPr>
        <p:blipFill rotWithShape="1">
          <a:blip r:embed="rId3">
            <a:alphaModFix/>
          </a:blip>
          <a:srcRect b="40216" l="28303" r="23180" t="0"/>
          <a:stretch/>
        </p:blipFill>
        <p:spPr>
          <a:xfrm rot="1585247">
            <a:off x="7130595" y="1950441"/>
            <a:ext cx="1342984" cy="1242616"/>
          </a:xfrm>
          <a:prstGeom prst="rect">
            <a:avLst/>
          </a:prstGeom>
          <a:noFill/>
          <a:ln>
            <a:noFill/>
          </a:ln>
        </p:spPr>
      </p:pic>
      <p:pic>
        <p:nvPicPr>
          <p:cNvPr id="182" name="Shape 182"/>
          <p:cNvPicPr preferRelativeResize="0"/>
          <p:nvPr/>
        </p:nvPicPr>
        <p:blipFill rotWithShape="1">
          <a:blip r:embed="rId3">
            <a:alphaModFix/>
          </a:blip>
          <a:srcRect b="40216" l="28303" r="23180" t="0"/>
          <a:stretch/>
        </p:blipFill>
        <p:spPr>
          <a:xfrm flipH="1" rot="-1585247">
            <a:off x="670420" y="1950441"/>
            <a:ext cx="1342984" cy="12426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GL 3D world + Map generator</a:t>
            </a:r>
          </a:p>
        </p:txBody>
      </p:sp>
      <p:sp>
        <p:nvSpPr>
          <p:cNvPr id="188" name="Shape 188"/>
          <p:cNvSpPr txBox="1"/>
          <p:nvPr>
            <p:ph idx="1" type="body"/>
          </p:nvPr>
        </p:nvSpPr>
        <p:spPr>
          <a:xfrm>
            <a:off x="4571875" y="1076275"/>
            <a:ext cx="4435500" cy="3600600"/>
          </a:xfrm>
          <a:prstGeom prst="rect">
            <a:avLst/>
          </a:prstGeom>
        </p:spPr>
        <p:txBody>
          <a:bodyPr anchorCtr="0" anchor="t" bIns="91425" lIns="91425" rIns="91425" tIns="91425">
            <a:noAutofit/>
          </a:bodyPr>
          <a:lstStyle/>
          <a:p>
            <a:pPr indent="-317500" lvl="0" marL="457200" rtl="0">
              <a:lnSpc>
                <a:spcPct val="115000"/>
              </a:lnSpc>
              <a:spcBef>
                <a:spcPts val="0"/>
              </a:spcBef>
              <a:spcAft>
                <a:spcPts val="1000"/>
              </a:spcAft>
              <a:buSzPct val="100000"/>
            </a:pPr>
            <a:r>
              <a:rPr lang="en" sz="1400"/>
              <a:t>Draw a large square first.</a:t>
            </a:r>
          </a:p>
          <a:p>
            <a:pPr indent="-317500" lvl="0" marL="457200" rtl="0">
              <a:lnSpc>
                <a:spcPct val="115000"/>
              </a:lnSpc>
              <a:spcBef>
                <a:spcPts val="0"/>
              </a:spcBef>
              <a:spcAft>
                <a:spcPts val="1000"/>
              </a:spcAft>
              <a:buSzPct val="100000"/>
            </a:pPr>
            <a:r>
              <a:rPr lang="en" sz="1400"/>
              <a:t>Divide it into evenly-spaced small squares.</a:t>
            </a:r>
          </a:p>
          <a:p>
            <a:pPr indent="-317500" lvl="0" marL="457200" rtl="0">
              <a:lnSpc>
                <a:spcPct val="115000"/>
              </a:lnSpc>
              <a:spcBef>
                <a:spcPts val="0"/>
              </a:spcBef>
              <a:spcAft>
                <a:spcPts val="1000"/>
              </a:spcAft>
              <a:buSzPct val="100000"/>
            </a:pPr>
            <a:r>
              <a:rPr lang="en" sz="1400"/>
              <a:t>Pick a point P among the vertices. Let h and r height and radius of the ‘hill’.</a:t>
            </a:r>
          </a:p>
          <a:p>
            <a:pPr indent="-317500" lvl="0" marL="457200" rtl="0">
              <a:lnSpc>
                <a:spcPct val="115000"/>
              </a:lnSpc>
              <a:spcBef>
                <a:spcPts val="0"/>
              </a:spcBef>
              <a:spcAft>
                <a:spcPts val="1000"/>
              </a:spcAft>
              <a:buSzPct val="100000"/>
            </a:pPr>
            <a:r>
              <a:rPr lang="en" sz="1400"/>
              <a:t>For the points X = (x, y, z) such that |X-P| ≤ r, replace the value of y to</a:t>
            </a:r>
            <a:br>
              <a:rPr lang="en" sz="1400"/>
            </a:br>
            <a:r>
              <a:rPr lang="en" sz="1400"/>
              <a:t>y_new = max(h*exp(-(|X-P|/r)^2), y)</a:t>
            </a:r>
          </a:p>
          <a:p>
            <a:pPr indent="-317500" lvl="0" marL="457200" rtl="0">
              <a:lnSpc>
                <a:spcPct val="115000"/>
              </a:lnSpc>
              <a:spcBef>
                <a:spcPts val="0"/>
              </a:spcBef>
              <a:spcAft>
                <a:spcPts val="1000"/>
              </a:spcAft>
              <a:buSzPct val="100000"/>
            </a:pPr>
            <a:r>
              <a:rPr lang="en" sz="1400"/>
              <a:t>This makes a ‘hill’ on the map.</a:t>
            </a:r>
          </a:p>
          <a:p>
            <a:pPr indent="-317500" lvl="0" marL="457200" rtl="0">
              <a:lnSpc>
                <a:spcPct val="115000"/>
              </a:lnSpc>
              <a:spcBef>
                <a:spcPts val="0"/>
              </a:spcBef>
              <a:spcAft>
                <a:spcPts val="1000"/>
              </a:spcAft>
              <a:buSzPct val="100000"/>
            </a:pPr>
            <a:r>
              <a:rPr lang="en" sz="1400"/>
              <a:t>Modifying the formula gives us different kinds of hills. ex) ‘stairs’, ‘cliffs’, etc. </a:t>
            </a:r>
          </a:p>
        </p:txBody>
      </p:sp>
      <p:sp>
        <p:nvSpPr>
          <p:cNvPr id="189" name="Shape 189" title="01">
            <a:hlinkClick r:id="rId3"/>
          </p:cNvPr>
          <p:cNvSpPr/>
          <p:nvPr/>
        </p:nvSpPr>
        <p:spPr>
          <a:xfrm>
            <a:off x="405150" y="1204900"/>
            <a:ext cx="4166725" cy="3125050"/>
          </a:xfrm>
          <a:prstGeom prst="rect">
            <a:avLst/>
          </a:prstGeom>
          <a:blipFill>
            <a:blip r:embed="rId4">
              <a:alphaModFix/>
            </a:blip>
            <a:stretch>
              <a:fillRect/>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Rotate view by rotating Android device</a:t>
            </a:r>
          </a:p>
        </p:txBody>
      </p:sp>
      <p:sp>
        <p:nvSpPr>
          <p:cNvPr id="195" name="Shape 195"/>
          <p:cNvSpPr txBox="1"/>
          <p:nvPr>
            <p:ph idx="1" type="body"/>
          </p:nvPr>
        </p:nvSpPr>
        <p:spPr>
          <a:xfrm>
            <a:off x="5169000" y="1353225"/>
            <a:ext cx="3368400" cy="3206700"/>
          </a:xfrm>
          <a:prstGeom prst="rect">
            <a:avLst/>
          </a:prstGeom>
        </p:spPr>
        <p:txBody>
          <a:bodyPr anchorCtr="0" anchor="t" bIns="91425" lIns="91425" rIns="91425" tIns="91425">
            <a:noAutofit/>
          </a:bodyPr>
          <a:lstStyle/>
          <a:p>
            <a:pPr indent="-228600" lvl="0" marL="457200" rtl="0">
              <a:spcBef>
                <a:spcPts val="0"/>
              </a:spcBef>
            </a:pPr>
            <a:r>
              <a:rPr lang="en"/>
              <a:t>Gyroscope sensor</a:t>
            </a:r>
          </a:p>
        </p:txBody>
      </p:sp>
      <p:sp>
        <p:nvSpPr>
          <p:cNvPr id="196" name="Shape 196" title="VID 20161012 225646">
            <a:hlinkClick r:id="rId3"/>
          </p:cNvPr>
          <p:cNvSpPr/>
          <p:nvPr/>
        </p:nvSpPr>
        <p:spPr>
          <a:xfrm>
            <a:off x="491600" y="1353225"/>
            <a:ext cx="4275574" cy="3206674"/>
          </a:xfrm>
          <a:prstGeom prst="rect">
            <a:avLst/>
          </a:prstGeom>
          <a:blipFill>
            <a:blip r:embed="rId4">
              <a:alphaModFix/>
            </a:blip>
            <a:stretch>
              <a:fillRect/>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Move object by blowing</a:t>
            </a:r>
          </a:p>
        </p:txBody>
      </p:sp>
      <p:sp>
        <p:nvSpPr>
          <p:cNvPr id="202" name="Shape 202"/>
          <p:cNvSpPr txBox="1"/>
          <p:nvPr>
            <p:ph idx="1" type="body"/>
          </p:nvPr>
        </p:nvSpPr>
        <p:spPr>
          <a:xfrm>
            <a:off x="5377625" y="1152475"/>
            <a:ext cx="3454800" cy="3416400"/>
          </a:xfrm>
          <a:prstGeom prst="rect">
            <a:avLst/>
          </a:prstGeom>
        </p:spPr>
        <p:txBody>
          <a:bodyPr anchorCtr="0" anchor="t" bIns="91425" lIns="91425" rIns="91425" tIns="91425">
            <a:noAutofit/>
          </a:bodyPr>
          <a:lstStyle/>
          <a:p>
            <a:pPr indent="-228600" lvl="0" marL="457200" rtl="0">
              <a:spcBef>
                <a:spcPts val="0"/>
              </a:spcBef>
            </a:pPr>
            <a:r>
              <a:rPr lang="en"/>
              <a:t>Android microphone → sound level → </a:t>
            </a:r>
            <a:br>
              <a:rPr lang="en"/>
            </a:br>
            <a:r>
              <a:rPr lang="en"/>
              <a:t>translation matrix</a:t>
            </a:r>
          </a:p>
          <a:p>
            <a:pPr lvl="0" rtl="0">
              <a:spcBef>
                <a:spcPts val="0"/>
              </a:spcBef>
              <a:buNone/>
            </a:pPr>
            <a:r>
              <a:t/>
            </a:r>
            <a:endParaRPr/>
          </a:p>
        </p:txBody>
      </p:sp>
      <p:sp>
        <p:nvSpPr>
          <p:cNvPr id="203" name="Shape 203" title="ko">
            <a:hlinkClick r:id="rId3"/>
          </p:cNvPr>
          <p:cNvSpPr/>
          <p:nvPr/>
        </p:nvSpPr>
        <p:spPr>
          <a:xfrm>
            <a:off x="311700" y="1315425"/>
            <a:ext cx="4346325" cy="3259749"/>
          </a:xfrm>
          <a:prstGeom prst="rect">
            <a:avLst/>
          </a:prstGeom>
          <a:blipFill>
            <a:blip r:embed="rId4">
              <a:alphaModFix/>
            </a:blip>
            <a:stretch>
              <a:fillRect/>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Advanced map generator</a:t>
            </a:r>
          </a:p>
        </p:txBody>
      </p:sp>
      <p:sp>
        <p:nvSpPr>
          <p:cNvPr id="209" name="Shape 209"/>
          <p:cNvSpPr txBox="1"/>
          <p:nvPr>
            <p:ph idx="1" type="body"/>
          </p:nvPr>
        </p:nvSpPr>
        <p:spPr>
          <a:xfrm>
            <a:off x="311700" y="1152475"/>
            <a:ext cx="4890900" cy="3416400"/>
          </a:xfrm>
          <a:prstGeom prst="rect">
            <a:avLst/>
          </a:prstGeom>
        </p:spPr>
        <p:txBody>
          <a:bodyPr anchorCtr="0" anchor="t" bIns="91425" lIns="91425" rIns="91425" tIns="91425">
            <a:noAutofit/>
          </a:bodyPr>
          <a:lstStyle/>
          <a:p>
            <a:pPr indent="-228600" lvl="0" marL="457200" rtl="0">
              <a:spcBef>
                <a:spcPts val="0"/>
              </a:spcBef>
            </a:pPr>
            <a:r>
              <a:rPr lang="en"/>
              <a:t>How</a:t>
            </a:r>
          </a:p>
          <a:p>
            <a:pPr indent="-228600" lvl="1" marL="914400" rtl="0">
              <a:spcBef>
                <a:spcPts val="0"/>
              </a:spcBef>
            </a:pPr>
            <a:r>
              <a:rPr lang="en"/>
              <a:t>Perlin noise (gradient noise)</a:t>
            </a:r>
            <a:br>
              <a:rPr lang="en"/>
            </a:br>
            <a:r>
              <a:rPr lang="en"/>
              <a:t>* </a:t>
            </a:r>
            <a:r>
              <a:rPr lang="en" sz="1100"/>
              <a:t>Ken Perlin. 1985. An image synthesizer. In Proceedings of the 12th annual conference on Computer graphics and interactive techniques (SIGGRAPH '85). ACM, New York, NY, USA, 287-296. </a:t>
            </a:r>
            <a:br>
              <a:rPr lang="en" sz="1100"/>
            </a:br>
          </a:p>
          <a:p>
            <a:pPr lvl="0" rtl="0">
              <a:spcBef>
                <a:spcPts val="0"/>
              </a:spcBef>
              <a:buNone/>
            </a:pPr>
            <a:r>
              <a:t/>
            </a:r>
            <a:endParaRPr sz="1100"/>
          </a:p>
          <a:p>
            <a:pPr lvl="0" rtl="0">
              <a:spcBef>
                <a:spcPts val="0"/>
              </a:spcBef>
              <a:buNone/>
            </a:pPr>
            <a:r>
              <a:t/>
            </a:r>
            <a:endParaRPr sz="1100"/>
          </a:p>
          <a:p>
            <a:pPr lvl="0" rtl="0">
              <a:spcBef>
                <a:spcPts val="0"/>
              </a:spcBef>
              <a:buNone/>
            </a:pPr>
            <a:r>
              <a:t/>
            </a:r>
            <a:endParaRPr sz="1100"/>
          </a:p>
          <a:p>
            <a:pPr indent="-228600" lvl="1" marL="914400" rtl="0">
              <a:spcBef>
                <a:spcPts val="0"/>
              </a:spcBef>
            </a:pPr>
            <a:r>
              <a:rPr lang="en"/>
              <a:t>Trials</a:t>
            </a:r>
          </a:p>
          <a:p>
            <a:pPr indent="-228600" lvl="2" marL="1371600" rtl="0">
              <a:spcBef>
                <a:spcPts val="0"/>
              </a:spcBef>
            </a:pPr>
            <a:r>
              <a:rPr lang="en"/>
              <a:t>Diamond algorithm</a:t>
            </a:r>
          </a:p>
          <a:p>
            <a:pPr indent="-228600" lvl="2" marL="1371600" rtl="0">
              <a:spcBef>
                <a:spcPts val="0"/>
              </a:spcBef>
            </a:pPr>
            <a:r>
              <a:rPr lang="en"/>
              <a:t>etc.</a:t>
            </a:r>
          </a:p>
          <a:p>
            <a:pPr lvl="0" marR="0" rtl="0" algn="l">
              <a:lnSpc>
                <a:spcPct val="115000"/>
              </a:lnSpc>
              <a:spcBef>
                <a:spcPts val="0"/>
              </a:spcBef>
              <a:spcAft>
                <a:spcPts val="1600"/>
              </a:spcAft>
              <a:buNone/>
            </a:pPr>
            <a:r>
              <a:t/>
            </a:r>
            <a:endParaRPr/>
          </a:p>
        </p:txBody>
      </p:sp>
      <p:sp>
        <p:nvSpPr>
          <p:cNvPr id="210" name="Shape 210" title="mapgen filled">
            <a:hlinkClick r:id="rId3"/>
          </p:cNvPr>
          <p:cNvSpPr/>
          <p:nvPr/>
        </p:nvSpPr>
        <p:spPr>
          <a:xfrm>
            <a:off x="5911675" y="251962"/>
            <a:ext cx="3156124" cy="2367087"/>
          </a:xfrm>
          <a:prstGeom prst="rect">
            <a:avLst/>
          </a:prstGeom>
          <a:blipFill>
            <a:blip r:embed="rId4">
              <a:alphaModFix/>
            </a:blip>
            <a:stretch>
              <a:fillRect/>
            </a:stretch>
          </a:blipFill>
          <a:ln>
            <a:noFill/>
          </a:ln>
        </p:spPr>
      </p:sp>
      <p:sp>
        <p:nvSpPr>
          <p:cNvPr id="211" name="Shape 211" title="mapgen notfilled">
            <a:hlinkClick r:id="rId5"/>
          </p:cNvPr>
          <p:cNvSpPr/>
          <p:nvPr/>
        </p:nvSpPr>
        <p:spPr>
          <a:xfrm>
            <a:off x="5911675" y="2700200"/>
            <a:ext cx="3156124" cy="2367087"/>
          </a:xfrm>
          <a:prstGeom prst="rect">
            <a:avLst/>
          </a:prstGeom>
          <a:blipFill>
            <a:blip r:embed="rId6">
              <a:alphaModFix/>
            </a:blip>
            <a:stretch>
              <a:fillRect/>
            </a:stretch>
          </a:blipFill>
          <a:ln>
            <a:noFill/>
          </a:ln>
        </p:spPr>
      </p:sp>
      <p:pic>
        <p:nvPicPr>
          <p:cNvPr id="212" name="Shape 212"/>
          <p:cNvPicPr preferRelativeResize="0"/>
          <p:nvPr/>
        </p:nvPicPr>
        <p:blipFill>
          <a:blip r:embed="rId7">
            <a:alphaModFix/>
          </a:blip>
          <a:stretch>
            <a:fillRect/>
          </a:stretch>
        </p:blipFill>
        <p:spPr>
          <a:xfrm>
            <a:off x="1357700" y="2656450"/>
            <a:ext cx="1314900" cy="1314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Environmental texture mapping</a:t>
            </a:r>
          </a:p>
        </p:txBody>
      </p:sp>
      <p:sp>
        <p:nvSpPr>
          <p:cNvPr id="218" name="Shape 218"/>
          <p:cNvSpPr txBox="1"/>
          <p:nvPr>
            <p:ph idx="1" type="body"/>
          </p:nvPr>
        </p:nvSpPr>
        <p:spPr>
          <a:xfrm>
            <a:off x="311700" y="1152475"/>
            <a:ext cx="4244100" cy="3416400"/>
          </a:xfrm>
          <a:prstGeom prst="rect">
            <a:avLst/>
          </a:prstGeom>
        </p:spPr>
        <p:txBody>
          <a:bodyPr anchorCtr="0" anchor="t" bIns="91425" lIns="91425" rIns="91425" tIns="91425">
            <a:noAutofit/>
          </a:bodyPr>
          <a:lstStyle/>
          <a:p>
            <a:pPr indent="-228600" lvl="0" marL="457200" rtl="0">
              <a:spcBef>
                <a:spcPts val="0"/>
              </a:spcBef>
            </a:pPr>
            <a:r>
              <a:rPr lang="en"/>
              <a:t>How</a:t>
            </a:r>
          </a:p>
          <a:p>
            <a:pPr indent="-228600" lvl="1" marL="914400" rtl="0">
              <a:spcBef>
                <a:spcPts val="0"/>
              </a:spcBef>
            </a:pPr>
            <a:r>
              <a:rPr lang="en"/>
              <a:t>Cube maps</a:t>
            </a:r>
          </a:p>
        </p:txBody>
      </p:sp>
      <p:sp>
        <p:nvSpPr>
          <p:cNvPr id="219" name="Shape 219" title="bandicam 2016 11 03 01 49 43 231">
            <a:hlinkClick r:id="rId3"/>
          </p:cNvPr>
          <p:cNvSpPr/>
          <p:nvPr/>
        </p:nvSpPr>
        <p:spPr>
          <a:xfrm>
            <a:off x="813725" y="2038849"/>
            <a:ext cx="3933274" cy="2949949"/>
          </a:xfrm>
          <a:prstGeom prst="rect">
            <a:avLst/>
          </a:prstGeom>
          <a:blipFill>
            <a:blip r:embed="rId4">
              <a:alphaModFix/>
            </a:blip>
            <a:stretch>
              <a:fillRect/>
            </a:stretch>
          </a:blipFill>
          <a:ln>
            <a:noFill/>
          </a:ln>
        </p:spPr>
      </p:sp>
      <p:pic>
        <p:nvPicPr>
          <p:cNvPr id="220" name="Shape 220"/>
          <p:cNvPicPr preferRelativeResize="0"/>
          <p:nvPr/>
        </p:nvPicPr>
        <p:blipFill rotWithShape="1">
          <a:blip r:embed="rId5">
            <a:alphaModFix/>
          </a:blip>
          <a:srcRect b="0" l="0" r="0" t="-8038"/>
          <a:stretch/>
        </p:blipFill>
        <p:spPr>
          <a:xfrm>
            <a:off x="5066000" y="2144300"/>
            <a:ext cx="3645500" cy="2734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Project schedule</a:t>
            </a:r>
          </a:p>
        </p:txBody>
      </p:sp>
      <p:cxnSp>
        <p:nvCxnSpPr>
          <p:cNvPr id="63" name="Shape 63"/>
          <p:cNvCxnSpPr>
            <a:endCxn id="64" idx="2"/>
          </p:cNvCxnSpPr>
          <p:nvPr/>
        </p:nvCxnSpPr>
        <p:spPr>
          <a:xfrm>
            <a:off x="1476534" y="2403304"/>
            <a:ext cx="6815400" cy="0"/>
          </a:xfrm>
          <a:prstGeom prst="straightConnector1">
            <a:avLst/>
          </a:prstGeom>
          <a:noFill/>
          <a:ln cap="flat" cmpd="sng" w="9525">
            <a:solidFill>
              <a:schemeClr val="dk2"/>
            </a:solidFill>
            <a:prstDash val="solid"/>
            <a:round/>
            <a:headEnd len="lg" w="lg" type="none"/>
            <a:tailEnd len="lg" w="lg" type="none"/>
          </a:ln>
        </p:spPr>
      </p:cxnSp>
      <p:sp>
        <p:nvSpPr>
          <p:cNvPr id="65" name="Shape 65"/>
          <p:cNvSpPr/>
          <p:nvPr/>
        </p:nvSpPr>
        <p:spPr>
          <a:xfrm>
            <a:off x="240450" y="1487325"/>
            <a:ext cx="1236000" cy="1832100"/>
          </a:xfrm>
          <a:prstGeom prst="roundRect">
            <a:avLst>
              <a:gd fmla="val 16667" name="adj"/>
            </a:avLst>
          </a:prstGeom>
          <a:solidFill>
            <a:srgbClr val="EFEFEF"/>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Step 1</a:t>
            </a:r>
          </a:p>
          <a:p>
            <a:pPr lvl="0" rtl="0" algn="ctr">
              <a:spcBef>
                <a:spcPts val="0"/>
              </a:spcBef>
              <a:buNone/>
            </a:pPr>
            <a:r>
              <a:t/>
            </a:r>
            <a:endParaRPr b="1" sz="1800"/>
          </a:p>
          <a:p>
            <a:pPr lvl="0" rtl="0" algn="ctr">
              <a:spcBef>
                <a:spcPts val="0"/>
              </a:spcBef>
              <a:buNone/>
            </a:pPr>
            <a:r>
              <a:rPr lang="en"/>
              <a:t>Project</a:t>
            </a:r>
          </a:p>
          <a:p>
            <a:pPr lvl="0" rtl="0" algn="ctr">
              <a:spcBef>
                <a:spcPts val="0"/>
              </a:spcBef>
              <a:buNone/>
            </a:pPr>
            <a:r>
              <a:rPr lang="en"/>
              <a:t>Setup</a:t>
            </a:r>
          </a:p>
        </p:txBody>
      </p:sp>
      <p:sp>
        <p:nvSpPr>
          <p:cNvPr id="66" name="Shape 66"/>
          <p:cNvSpPr/>
          <p:nvPr/>
        </p:nvSpPr>
        <p:spPr>
          <a:xfrm>
            <a:off x="1909275" y="1487325"/>
            <a:ext cx="1236000" cy="1832100"/>
          </a:xfrm>
          <a:prstGeom prst="roundRect">
            <a:avLst>
              <a:gd fmla="val 16667" name="adj"/>
            </a:avLst>
          </a:prstGeom>
          <a:solidFill>
            <a:srgbClr val="EFEFEF"/>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Step 2</a:t>
            </a:r>
          </a:p>
          <a:p>
            <a:pPr lvl="0" rtl="0" algn="ctr">
              <a:spcBef>
                <a:spcPts val="0"/>
              </a:spcBef>
              <a:buNone/>
            </a:pPr>
            <a:r>
              <a:t/>
            </a:r>
            <a:endParaRPr b="1" sz="1800"/>
          </a:p>
          <a:p>
            <a:pPr lvl="0" rtl="0" algn="ctr">
              <a:spcBef>
                <a:spcPts val="0"/>
              </a:spcBef>
              <a:buNone/>
            </a:pPr>
            <a:r>
              <a:rPr lang="en"/>
              <a:t>Basic graphics</a:t>
            </a:r>
          </a:p>
          <a:p>
            <a:pPr lvl="0" rtl="0" algn="ctr">
              <a:spcBef>
                <a:spcPts val="0"/>
              </a:spcBef>
              <a:buNone/>
            </a:pPr>
            <a:r>
              <a:rPr lang="en"/>
              <a:t>&amp;</a:t>
            </a:r>
          </a:p>
          <a:p>
            <a:pPr lvl="0" rtl="0" algn="ctr">
              <a:spcBef>
                <a:spcPts val="0"/>
              </a:spcBef>
              <a:buNone/>
            </a:pPr>
            <a:r>
              <a:rPr lang="en"/>
              <a:t>physics</a:t>
            </a:r>
          </a:p>
        </p:txBody>
      </p:sp>
      <p:sp>
        <p:nvSpPr>
          <p:cNvPr id="67" name="Shape 67"/>
          <p:cNvSpPr/>
          <p:nvPr/>
        </p:nvSpPr>
        <p:spPr>
          <a:xfrm>
            <a:off x="3578100" y="1487325"/>
            <a:ext cx="1236000" cy="1832100"/>
          </a:xfrm>
          <a:prstGeom prst="roundRect">
            <a:avLst>
              <a:gd fmla="val 16667" name="adj"/>
            </a:avLst>
          </a:prstGeom>
          <a:solidFill>
            <a:srgbClr val="EFEFEF"/>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Step 3</a:t>
            </a:r>
          </a:p>
          <a:p>
            <a:pPr lvl="0" rtl="0" algn="ctr">
              <a:spcBef>
                <a:spcPts val="0"/>
              </a:spcBef>
              <a:buNone/>
            </a:pPr>
            <a:r>
              <a:t/>
            </a:r>
            <a:endParaRPr b="1" sz="1800"/>
          </a:p>
          <a:p>
            <a:pPr lvl="0" rtl="0" algn="ctr">
              <a:spcBef>
                <a:spcPts val="0"/>
              </a:spcBef>
              <a:buNone/>
            </a:pPr>
            <a:r>
              <a:rPr lang="en"/>
              <a:t>Advanced graphics</a:t>
            </a:r>
          </a:p>
        </p:txBody>
      </p:sp>
      <p:sp>
        <p:nvSpPr>
          <p:cNvPr id="68" name="Shape 68"/>
          <p:cNvSpPr/>
          <p:nvPr/>
        </p:nvSpPr>
        <p:spPr>
          <a:xfrm>
            <a:off x="6894938" y="1487325"/>
            <a:ext cx="1277700" cy="1832100"/>
          </a:xfrm>
          <a:prstGeom prst="roundRect">
            <a:avLst>
              <a:gd fmla="val 16667" name="adj"/>
            </a:avLst>
          </a:prstGeom>
          <a:solidFill>
            <a:srgbClr val="EFEFEF"/>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Step 5</a:t>
            </a:r>
          </a:p>
          <a:p>
            <a:pPr lvl="0" rtl="0" algn="ctr">
              <a:spcBef>
                <a:spcPts val="0"/>
              </a:spcBef>
              <a:buNone/>
            </a:pPr>
            <a:r>
              <a:t/>
            </a:r>
            <a:endParaRPr b="1" sz="1800"/>
          </a:p>
          <a:p>
            <a:pPr lvl="0" rtl="0" algn="ctr">
              <a:spcBef>
                <a:spcPts val="0"/>
              </a:spcBef>
              <a:buNone/>
            </a:pPr>
            <a:r>
              <a:rPr lang="en" sz="1500"/>
              <a:t>Beta ver.</a:t>
            </a:r>
          </a:p>
        </p:txBody>
      </p:sp>
      <p:sp>
        <p:nvSpPr>
          <p:cNvPr id="69" name="Shape 69"/>
          <p:cNvSpPr/>
          <p:nvPr/>
        </p:nvSpPr>
        <p:spPr>
          <a:xfrm>
            <a:off x="1616604" y="2327091"/>
            <a:ext cx="152400" cy="1524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 name="Shape 70"/>
          <p:cNvSpPr/>
          <p:nvPr/>
        </p:nvSpPr>
        <p:spPr>
          <a:xfrm>
            <a:off x="3285410" y="2327104"/>
            <a:ext cx="152400" cy="1524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 name="Shape 71"/>
          <p:cNvSpPr/>
          <p:nvPr/>
        </p:nvSpPr>
        <p:spPr>
          <a:xfrm>
            <a:off x="4954246" y="2327104"/>
            <a:ext cx="152400" cy="1524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a:off x="6623059" y="2327104"/>
            <a:ext cx="152400" cy="1524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3" name="Shape 73"/>
          <p:cNvCxnSpPr>
            <a:stCxn id="69" idx="4"/>
            <a:endCxn id="74" idx="0"/>
          </p:cNvCxnSpPr>
          <p:nvPr/>
        </p:nvCxnSpPr>
        <p:spPr>
          <a:xfrm>
            <a:off x="1692804" y="2479491"/>
            <a:ext cx="0" cy="1706700"/>
          </a:xfrm>
          <a:prstGeom prst="straightConnector1">
            <a:avLst/>
          </a:prstGeom>
          <a:noFill/>
          <a:ln cap="flat" cmpd="sng" w="9525">
            <a:solidFill>
              <a:schemeClr val="dk2"/>
            </a:solidFill>
            <a:prstDash val="solid"/>
            <a:round/>
            <a:headEnd len="lg" w="lg" type="none"/>
            <a:tailEnd len="lg" w="lg" type="none"/>
          </a:ln>
        </p:spPr>
      </p:cxnSp>
      <p:sp>
        <p:nvSpPr>
          <p:cNvPr id="74" name="Shape 74"/>
          <p:cNvSpPr/>
          <p:nvPr/>
        </p:nvSpPr>
        <p:spPr>
          <a:xfrm>
            <a:off x="1074875" y="4186223"/>
            <a:ext cx="1236000" cy="4437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solidFill>
                  <a:srgbClr val="666666"/>
                </a:solidFill>
              </a:rPr>
              <a:t>Presentation 1 (10/13)</a:t>
            </a:r>
          </a:p>
        </p:txBody>
      </p:sp>
      <p:cxnSp>
        <p:nvCxnSpPr>
          <p:cNvPr id="75" name="Shape 75"/>
          <p:cNvCxnSpPr>
            <a:stCxn id="70" idx="4"/>
            <a:endCxn id="76" idx="0"/>
          </p:cNvCxnSpPr>
          <p:nvPr/>
        </p:nvCxnSpPr>
        <p:spPr>
          <a:xfrm>
            <a:off x="3361610" y="2479504"/>
            <a:ext cx="0" cy="1706700"/>
          </a:xfrm>
          <a:prstGeom prst="straightConnector1">
            <a:avLst/>
          </a:prstGeom>
          <a:noFill/>
          <a:ln cap="flat" cmpd="sng" w="9525">
            <a:solidFill>
              <a:schemeClr val="dk2"/>
            </a:solidFill>
            <a:prstDash val="solid"/>
            <a:round/>
            <a:headEnd len="lg" w="lg" type="none"/>
            <a:tailEnd len="lg" w="lg" type="none"/>
          </a:ln>
        </p:spPr>
      </p:cxnSp>
      <p:cxnSp>
        <p:nvCxnSpPr>
          <p:cNvPr id="77" name="Shape 77"/>
          <p:cNvCxnSpPr>
            <a:stCxn id="71" idx="4"/>
            <a:endCxn id="78" idx="0"/>
          </p:cNvCxnSpPr>
          <p:nvPr/>
        </p:nvCxnSpPr>
        <p:spPr>
          <a:xfrm>
            <a:off x="5030446" y="2479504"/>
            <a:ext cx="0" cy="1706700"/>
          </a:xfrm>
          <a:prstGeom prst="straightConnector1">
            <a:avLst/>
          </a:prstGeom>
          <a:noFill/>
          <a:ln cap="flat" cmpd="sng" w="9525">
            <a:solidFill>
              <a:schemeClr val="dk2"/>
            </a:solidFill>
            <a:prstDash val="solid"/>
            <a:round/>
            <a:headEnd len="lg" w="lg" type="none"/>
            <a:tailEnd len="lg" w="lg" type="none"/>
          </a:ln>
        </p:spPr>
      </p:cxnSp>
      <p:cxnSp>
        <p:nvCxnSpPr>
          <p:cNvPr id="79" name="Shape 79"/>
          <p:cNvCxnSpPr>
            <a:stCxn id="72" idx="4"/>
            <a:endCxn id="80" idx="0"/>
          </p:cNvCxnSpPr>
          <p:nvPr/>
        </p:nvCxnSpPr>
        <p:spPr>
          <a:xfrm>
            <a:off x="6699259" y="2479504"/>
            <a:ext cx="300" cy="1706700"/>
          </a:xfrm>
          <a:prstGeom prst="straightConnector1">
            <a:avLst/>
          </a:prstGeom>
          <a:noFill/>
          <a:ln cap="flat" cmpd="sng" w="9525">
            <a:solidFill>
              <a:schemeClr val="dk2"/>
            </a:solidFill>
            <a:prstDash val="solid"/>
            <a:round/>
            <a:headEnd len="lg" w="lg" type="none"/>
            <a:tailEnd len="lg" w="lg" type="none"/>
          </a:ln>
        </p:spPr>
      </p:cxnSp>
      <p:sp>
        <p:nvSpPr>
          <p:cNvPr id="76" name="Shape 76"/>
          <p:cNvSpPr/>
          <p:nvPr/>
        </p:nvSpPr>
        <p:spPr>
          <a:xfrm>
            <a:off x="2743679" y="4186223"/>
            <a:ext cx="1236000" cy="4437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solidFill>
                  <a:srgbClr val="666666"/>
                </a:solidFill>
              </a:rPr>
              <a:t>Presentation 2</a:t>
            </a:r>
          </a:p>
          <a:p>
            <a:pPr lvl="0" rtl="0" algn="ctr">
              <a:spcBef>
                <a:spcPts val="0"/>
              </a:spcBef>
              <a:buNone/>
            </a:pPr>
            <a:r>
              <a:rPr lang="en" sz="1200">
                <a:solidFill>
                  <a:srgbClr val="666666"/>
                </a:solidFill>
              </a:rPr>
              <a:t>(11/03)</a:t>
            </a:r>
          </a:p>
        </p:txBody>
      </p:sp>
      <p:sp>
        <p:nvSpPr>
          <p:cNvPr id="78" name="Shape 78"/>
          <p:cNvSpPr/>
          <p:nvPr/>
        </p:nvSpPr>
        <p:spPr>
          <a:xfrm>
            <a:off x="4412549" y="4186223"/>
            <a:ext cx="1236000" cy="4437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solidFill>
                  <a:srgbClr val="666666"/>
                </a:solidFill>
              </a:rPr>
              <a:t>Presentation 3</a:t>
            </a:r>
            <a:br>
              <a:rPr lang="en" sz="1200">
                <a:solidFill>
                  <a:srgbClr val="666666"/>
                </a:solidFill>
              </a:rPr>
            </a:br>
            <a:r>
              <a:rPr lang="en" sz="1200">
                <a:solidFill>
                  <a:srgbClr val="666666"/>
                </a:solidFill>
              </a:rPr>
              <a:t>(11/17)</a:t>
            </a:r>
          </a:p>
        </p:txBody>
      </p:sp>
      <p:sp>
        <p:nvSpPr>
          <p:cNvPr id="80" name="Shape 80"/>
          <p:cNvSpPr/>
          <p:nvPr/>
        </p:nvSpPr>
        <p:spPr>
          <a:xfrm>
            <a:off x="6081421" y="4186223"/>
            <a:ext cx="1235999" cy="443700"/>
          </a:xfrm>
          <a:prstGeom prst="roundRect">
            <a:avLst>
              <a:gd fmla="val 16667" name="adj"/>
            </a:avLst>
          </a:prstGeom>
          <a:solidFill>
            <a:schemeClr val="accent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solidFill>
                  <a:srgbClr val="666666"/>
                </a:solidFill>
              </a:rPr>
              <a:t>Presentation 4</a:t>
            </a:r>
          </a:p>
          <a:p>
            <a:pPr lvl="0" rtl="0" algn="ctr">
              <a:spcBef>
                <a:spcPts val="0"/>
              </a:spcBef>
              <a:buNone/>
            </a:pPr>
            <a:r>
              <a:rPr lang="en" sz="1200">
                <a:solidFill>
                  <a:srgbClr val="666666"/>
                </a:solidFill>
              </a:rPr>
              <a:t>(12/01)</a:t>
            </a:r>
          </a:p>
        </p:txBody>
      </p:sp>
      <p:sp>
        <p:nvSpPr>
          <p:cNvPr id="64" name="Shape 64"/>
          <p:cNvSpPr/>
          <p:nvPr/>
        </p:nvSpPr>
        <p:spPr>
          <a:xfrm>
            <a:off x="8291934" y="2327104"/>
            <a:ext cx="152400" cy="1524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81" name="Shape 81"/>
          <p:cNvCxnSpPr>
            <a:stCxn id="64" idx="4"/>
            <a:endCxn id="82" idx="0"/>
          </p:cNvCxnSpPr>
          <p:nvPr/>
        </p:nvCxnSpPr>
        <p:spPr>
          <a:xfrm>
            <a:off x="8368134" y="2479504"/>
            <a:ext cx="300" cy="1706700"/>
          </a:xfrm>
          <a:prstGeom prst="straightConnector1">
            <a:avLst/>
          </a:prstGeom>
          <a:noFill/>
          <a:ln cap="flat" cmpd="sng" w="9525">
            <a:solidFill>
              <a:schemeClr val="dk2"/>
            </a:solidFill>
            <a:prstDash val="solid"/>
            <a:round/>
            <a:headEnd len="lg" w="lg" type="none"/>
            <a:tailEnd len="lg" w="lg" type="none"/>
          </a:ln>
        </p:spPr>
      </p:cxnSp>
      <p:sp>
        <p:nvSpPr>
          <p:cNvPr id="82" name="Shape 82"/>
          <p:cNvSpPr/>
          <p:nvPr/>
        </p:nvSpPr>
        <p:spPr>
          <a:xfrm>
            <a:off x="7750298" y="4186223"/>
            <a:ext cx="1236000" cy="4437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solidFill>
                  <a:srgbClr val="666666"/>
                </a:solidFill>
              </a:rPr>
              <a:t>Final</a:t>
            </a:r>
          </a:p>
          <a:p>
            <a:pPr lvl="0" rtl="0" algn="ctr">
              <a:spcBef>
                <a:spcPts val="0"/>
              </a:spcBef>
              <a:buNone/>
            </a:pPr>
            <a:r>
              <a:rPr lang="en" sz="1200">
                <a:solidFill>
                  <a:srgbClr val="666666"/>
                </a:solidFill>
              </a:rPr>
              <a:t>(12/14)</a:t>
            </a:r>
          </a:p>
        </p:txBody>
      </p:sp>
      <p:sp>
        <p:nvSpPr>
          <p:cNvPr id="83" name="Shape 83"/>
          <p:cNvSpPr/>
          <p:nvPr/>
        </p:nvSpPr>
        <p:spPr>
          <a:xfrm>
            <a:off x="5246925" y="1487325"/>
            <a:ext cx="1236000" cy="1832100"/>
          </a:xfrm>
          <a:prstGeom prst="roundRect">
            <a:avLst>
              <a:gd fmla="val 16667" name="adj"/>
            </a:avLst>
          </a:prstGeom>
          <a:solidFill>
            <a:srgbClr val="EFEFEF"/>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Step 4</a:t>
            </a:r>
          </a:p>
          <a:p>
            <a:pPr lvl="0" rtl="0" algn="ctr">
              <a:spcBef>
                <a:spcPts val="0"/>
              </a:spcBef>
              <a:buNone/>
            </a:pPr>
            <a:r>
              <a:t/>
            </a:r>
            <a:endParaRPr b="1" sz="1800"/>
          </a:p>
          <a:p>
            <a:pPr lvl="0" rtl="0" algn="ctr">
              <a:spcBef>
                <a:spcPts val="0"/>
              </a:spcBef>
              <a:buNone/>
            </a:pPr>
            <a:r>
              <a:rPr lang="en"/>
              <a:t>Alpha ver.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Collision detection</a:t>
            </a:r>
          </a:p>
        </p:txBody>
      </p:sp>
      <p:sp>
        <p:nvSpPr>
          <p:cNvPr id="226" name="Shape 226"/>
          <p:cNvSpPr txBox="1"/>
          <p:nvPr>
            <p:ph idx="1" type="body"/>
          </p:nvPr>
        </p:nvSpPr>
        <p:spPr>
          <a:xfrm>
            <a:off x="311700" y="1152475"/>
            <a:ext cx="4258800" cy="3416400"/>
          </a:xfrm>
          <a:prstGeom prst="rect">
            <a:avLst/>
          </a:prstGeom>
        </p:spPr>
        <p:txBody>
          <a:bodyPr anchorCtr="0" anchor="t" bIns="91425" lIns="91425" rIns="91425" tIns="91425">
            <a:noAutofit/>
          </a:bodyPr>
          <a:lstStyle/>
          <a:p>
            <a:pPr indent="-228600" lvl="0" marL="457200" rtl="0">
              <a:spcBef>
                <a:spcPts val="0"/>
              </a:spcBef>
            </a:pPr>
            <a:r>
              <a:rPr lang="en"/>
              <a:t>How</a:t>
            </a:r>
          </a:p>
          <a:p>
            <a:pPr indent="-228600" lvl="1" marL="914400" rtl="0">
              <a:spcBef>
                <a:spcPts val="0"/>
              </a:spcBef>
            </a:pPr>
            <a:r>
              <a:rPr lang="en"/>
              <a:t>bounding box/sphere</a:t>
            </a:r>
          </a:p>
        </p:txBody>
      </p:sp>
      <p:sp>
        <p:nvSpPr>
          <p:cNvPr id="227" name="Shape 227" title="KakaoTalk Video 20161103 0158 20 853">
            <a:hlinkClick r:id="rId3"/>
          </p:cNvPr>
          <p:cNvSpPr/>
          <p:nvPr/>
        </p:nvSpPr>
        <p:spPr>
          <a:xfrm>
            <a:off x="344750" y="1838000"/>
            <a:ext cx="4258800" cy="3194099"/>
          </a:xfrm>
          <a:prstGeom prst="rect">
            <a:avLst/>
          </a:prstGeom>
          <a:blipFill>
            <a:blip r:embed="rId4">
              <a:alphaModFix/>
            </a:blip>
            <a:stretch>
              <a:fillRect/>
            </a:stretch>
          </a:blipFill>
          <a:ln>
            <a:noFill/>
          </a:ln>
        </p:spPr>
      </p:sp>
      <p:grpSp>
        <p:nvGrpSpPr>
          <p:cNvPr id="228" name="Shape 228"/>
          <p:cNvGrpSpPr/>
          <p:nvPr/>
        </p:nvGrpSpPr>
        <p:grpSpPr>
          <a:xfrm>
            <a:off x="4989320" y="2824057"/>
            <a:ext cx="4307085" cy="2319438"/>
            <a:chOff x="1802794" y="1228174"/>
            <a:chExt cx="7341205" cy="3915325"/>
          </a:xfrm>
        </p:grpSpPr>
        <p:grpSp>
          <p:nvGrpSpPr>
            <p:cNvPr id="229" name="Shape 229"/>
            <p:cNvGrpSpPr/>
            <p:nvPr/>
          </p:nvGrpSpPr>
          <p:grpSpPr>
            <a:xfrm>
              <a:off x="1802794" y="1415037"/>
              <a:ext cx="1533666" cy="3062547"/>
              <a:chOff x="2669589" y="1633399"/>
              <a:chExt cx="1740429" cy="3475428"/>
            </a:xfrm>
          </p:grpSpPr>
          <p:grpSp>
            <p:nvGrpSpPr>
              <p:cNvPr id="230" name="Shape 230"/>
              <p:cNvGrpSpPr/>
              <p:nvPr/>
            </p:nvGrpSpPr>
            <p:grpSpPr>
              <a:xfrm>
                <a:off x="2669589" y="1633399"/>
                <a:ext cx="1740429" cy="3475428"/>
                <a:chOff x="4838000" y="1257050"/>
                <a:chExt cx="1658499" cy="3311824"/>
              </a:xfrm>
            </p:grpSpPr>
            <p:pic>
              <p:nvPicPr>
                <p:cNvPr id="231" name="Shape 231"/>
                <p:cNvPicPr preferRelativeResize="0"/>
                <p:nvPr/>
              </p:nvPicPr>
              <p:blipFill>
                <a:blip r:embed="rId5">
                  <a:alphaModFix/>
                </a:blip>
                <a:stretch>
                  <a:fillRect/>
                </a:stretch>
              </p:blipFill>
              <p:spPr>
                <a:xfrm>
                  <a:off x="4838000" y="1257050"/>
                  <a:ext cx="1658499" cy="3311824"/>
                </a:xfrm>
                <a:prstGeom prst="rect">
                  <a:avLst/>
                </a:prstGeom>
                <a:noFill/>
                <a:ln>
                  <a:noFill/>
                </a:ln>
              </p:spPr>
            </p:pic>
            <p:sp>
              <p:nvSpPr>
                <p:cNvPr id="232" name="Shape 232"/>
                <p:cNvSpPr/>
                <p:nvPr/>
              </p:nvSpPr>
              <p:spPr>
                <a:xfrm>
                  <a:off x="4940800" y="1723375"/>
                  <a:ext cx="1452900" cy="2487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id="233" name="Shape 233"/>
              <p:cNvPicPr preferRelativeResize="0"/>
              <p:nvPr/>
            </p:nvPicPr>
            <p:blipFill rotWithShape="1">
              <a:blip r:embed="rId6">
                <a:alphaModFix amt="87000"/>
              </a:blip>
              <a:srcRect b="0" l="47274" r="0" t="0"/>
              <a:stretch/>
            </p:blipFill>
            <p:spPr>
              <a:xfrm>
                <a:off x="2769823" y="2122712"/>
                <a:ext cx="1535409" cy="2609903"/>
              </a:xfrm>
              <a:prstGeom prst="rect">
                <a:avLst/>
              </a:prstGeom>
              <a:noFill/>
              <a:ln>
                <a:noFill/>
              </a:ln>
            </p:spPr>
          </p:pic>
          <p:pic>
            <p:nvPicPr>
              <p:cNvPr id="234" name="Shape 234"/>
              <p:cNvPicPr preferRelativeResize="0"/>
              <p:nvPr/>
            </p:nvPicPr>
            <p:blipFill>
              <a:blip r:embed="rId7">
                <a:alphaModFix/>
              </a:blip>
              <a:stretch>
                <a:fillRect/>
              </a:stretch>
            </p:blipFill>
            <p:spPr>
              <a:xfrm>
                <a:off x="3062913" y="2825074"/>
                <a:ext cx="953799" cy="935600"/>
              </a:xfrm>
              <a:prstGeom prst="rect">
                <a:avLst/>
              </a:prstGeom>
              <a:noFill/>
              <a:ln>
                <a:noFill/>
              </a:ln>
            </p:spPr>
          </p:pic>
        </p:grpSp>
        <p:grpSp>
          <p:nvGrpSpPr>
            <p:cNvPr id="235" name="Shape 235"/>
            <p:cNvGrpSpPr/>
            <p:nvPr/>
          </p:nvGrpSpPr>
          <p:grpSpPr>
            <a:xfrm>
              <a:off x="3584236" y="1415077"/>
              <a:ext cx="1533708" cy="3062630"/>
              <a:chOff x="3838345" y="1574856"/>
              <a:chExt cx="1377375" cy="2750454"/>
            </a:xfrm>
          </p:grpSpPr>
          <p:grpSp>
            <p:nvGrpSpPr>
              <p:cNvPr id="236" name="Shape 236"/>
              <p:cNvGrpSpPr/>
              <p:nvPr/>
            </p:nvGrpSpPr>
            <p:grpSpPr>
              <a:xfrm>
                <a:off x="3838345" y="1574856"/>
                <a:ext cx="1377375" cy="2750454"/>
                <a:chOff x="2669589" y="1633399"/>
                <a:chExt cx="1740429" cy="3475428"/>
              </a:xfrm>
            </p:grpSpPr>
            <p:grpSp>
              <p:nvGrpSpPr>
                <p:cNvPr id="237" name="Shape 237"/>
                <p:cNvGrpSpPr/>
                <p:nvPr/>
              </p:nvGrpSpPr>
              <p:grpSpPr>
                <a:xfrm>
                  <a:off x="2669589" y="1633399"/>
                  <a:ext cx="1740429" cy="3475428"/>
                  <a:chOff x="4838000" y="1257050"/>
                  <a:chExt cx="1658499" cy="3311824"/>
                </a:xfrm>
              </p:grpSpPr>
              <p:pic>
                <p:nvPicPr>
                  <p:cNvPr id="238" name="Shape 238"/>
                  <p:cNvPicPr preferRelativeResize="0"/>
                  <p:nvPr/>
                </p:nvPicPr>
                <p:blipFill>
                  <a:blip r:embed="rId5">
                    <a:alphaModFix/>
                  </a:blip>
                  <a:stretch>
                    <a:fillRect/>
                  </a:stretch>
                </p:blipFill>
                <p:spPr>
                  <a:xfrm>
                    <a:off x="4838000" y="1257050"/>
                    <a:ext cx="1658499" cy="3311824"/>
                  </a:xfrm>
                  <a:prstGeom prst="rect">
                    <a:avLst/>
                  </a:prstGeom>
                  <a:noFill/>
                  <a:ln>
                    <a:noFill/>
                  </a:ln>
                </p:spPr>
              </p:pic>
              <p:sp>
                <p:nvSpPr>
                  <p:cNvPr id="239" name="Shape 239"/>
                  <p:cNvSpPr/>
                  <p:nvPr/>
                </p:nvSpPr>
                <p:spPr>
                  <a:xfrm>
                    <a:off x="4940800" y="1723375"/>
                    <a:ext cx="1452900" cy="2487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id="240" name="Shape 240"/>
                <p:cNvPicPr preferRelativeResize="0"/>
                <p:nvPr/>
              </p:nvPicPr>
              <p:blipFill rotWithShape="1">
                <a:blip r:embed="rId6">
                  <a:alphaModFix amt="87000"/>
                </a:blip>
                <a:srcRect b="0" l="72624" r="10700" t="68373"/>
                <a:stretch/>
              </p:blipFill>
              <p:spPr>
                <a:xfrm>
                  <a:off x="2769823" y="2122712"/>
                  <a:ext cx="1535409" cy="2609903"/>
                </a:xfrm>
                <a:prstGeom prst="rect">
                  <a:avLst/>
                </a:prstGeom>
                <a:noFill/>
                <a:ln>
                  <a:noFill/>
                </a:ln>
              </p:spPr>
            </p:pic>
          </p:grpSp>
          <p:pic>
            <p:nvPicPr>
              <p:cNvPr id="241" name="Shape 241"/>
              <p:cNvPicPr preferRelativeResize="0"/>
              <p:nvPr/>
            </p:nvPicPr>
            <p:blipFill>
              <a:blip r:embed="rId8">
                <a:alphaModFix amt="68000"/>
              </a:blip>
              <a:stretch>
                <a:fillRect/>
              </a:stretch>
            </p:blipFill>
            <p:spPr>
              <a:xfrm>
                <a:off x="3970699" y="2745932"/>
                <a:ext cx="1112674" cy="1120225"/>
              </a:xfrm>
              <a:prstGeom prst="rect">
                <a:avLst/>
              </a:prstGeom>
              <a:noFill/>
              <a:ln>
                <a:noFill/>
              </a:ln>
            </p:spPr>
          </p:pic>
        </p:grpSp>
        <p:pic>
          <p:nvPicPr>
            <p:cNvPr id="242" name="Shape 242"/>
            <p:cNvPicPr preferRelativeResize="0"/>
            <p:nvPr/>
          </p:nvPicPr>
          <p:blipFill>
            <a:blip r:embed="rId9">
              <a:alphaModFix/>
            </a:blip>
            <a:stretch>
              <a:fillRect/>
            </a:stretch>
          </p:blipFill>
          <p:spPr>
            <a:xfrm>
              <a:off x="5277499" y="3415100"/>
              <a:ext cx="3866499" cy="1728400"/>
            </a:xfrm>
            <a:prstGeom prst="rect">
              <a:avLst/>
            </a:prstGeom>
            <a:noFill/>
            <a:ln>
              <a:noFill/>
            </a:ln>
          </p:spPr>
        </p:pic>
        <p:pic>
          <p:nvPicPr>
            <p:cNvPr id="243" name="Shape 243"/>
            <p:cNvPicPr preferRelativeResize="0"/>
            <p:nvPr/>
          </p:nvPicPr>
          <p:blipFill>
            <a:blip r:embed="rId10">
              <a:alphaModFix amt="80000"/>
            </a:blip>
            <a:stretch>
              <a:fillRect/>
            </a:stretch>
          </p:blipFill>
          <p:spPr>
            <a:xfrm>
              <a:off x="5746725" y="1228174"/>
              <a:ext cx="2638274" cy="2852176"/>
            </a:xfrm>
            <a:prstGeom prst="rect">
              <a:avLst/>
            </a:prstGeom>
            <a:noFill/>
            <a:ln>
              <a:noFill/>
            </a:ln>
          </p:spPr>
        </p:pic>
        <p:sp>
          <p:nvSpPr>
            <p:cNvPr id="244" name="Shape 244"/>
            <p:cNvSpPr txBox="1"/>
            <p:nvPr/>
          </p:nvSpPr>
          <p:spPr>
            <a:xfrm>
              <a:off x="3891487" y="2131825"/>
              <a:ext cx="919200" cy="454200"/>
            </a:xfrm>
            <a:prstGeom prst="rect">
              <a:avLst/>
            </a:prstGeom>
            <a:noFill/>
            <a:ln>
              <a:noFill/>
            </a:ln>
          </p:spPr>
          <p:txBody>
            <a:bodyPr anchorCtr="0" anchor="t" bIns="91425" lIns="91425" rIns="91425" tIns="91425">
              <a:noAutofit/>
            </a:bodyPr>
            <a:lstStyle/>
            <a:p>
              <a:pPr lvl="0" rtl="0" algn="ctr">
                <a:spcBef>
                  <a:spcPts val="0"/>
                </a:spcBef>
                <a:buNone/>
              </a:pPr>
              <a:r>
                <a:rPr lang="en" sz="2200">
                  <a:solidFill>
                    <a:srgbClr val="FFFFFF"/>
                  </a:solidFill>
                  <a:latin typeface="Oswald"/>
                  <a:ea typeface="Oswald"/>
                  <a:cs typeface="Oswald"/>
                  <a:sym typeface="Oswald"/>
                </a:rPr>
                <a:t>3.4km</a:t>
              </a: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Spring-mass model</a:t>
            </a:r>
          </a:p>
        </p:txBody>
      </p:sp>
      <p:sp>
        <p:nvSpPr>
          <p:cNvPr id="250" name="Shape 250"/>
          <p:cNvSpPr txBox="1"/>
          <p:nvPr>
            <p:ph idx="1" type="body"/>
          </p:nvPr>
        </p:nvSpPr>
        <p:spPr>
          <a:xfrm>
            <a:off x="311700" y="1152475"/>
            <a:ext cx="4251600" cy="3416400"/>
          </a:xfrm>
          <a:prstGeom prst="rect">
            <a:avLst/>
          </a:prstGeom>
        </p:spPr>
        <p:txBody>
          <a:bodyPr anchorCtr="0" anchor="t" bIns="91425" lIns="91425" rIns="91425" tIns="91425">
            <a:noAutofit/>
          </a:bodyPr>
          <a:lstStyle/>
          <a:p>
            <a:pPr indent="-228600" lvl="0" marL="457200" rtl="0">
              <a:spcBef>
                <a:spcPts val="0"/>
              </a:spcBef>
            </a:pPr>
            <a:r>
              <a:rPr lang="en"/>
              <a:t>How</a:t>
            </a:r>
          </a:p>
          <a:p>
            <a:pPr indent="-228600" lvl="1" marL="914400" rtl="0">
              <a:spcBef>
                <a:spcPts val="0"/>
              </a:spcBef>
            </a:pPr>
            <a:r>
              <a:rPr lang="en"/>
              <a:t>Spring-mass model</a:t>
            </a:r>
            <a:br>
              <a:rPr lang="en"/>
            </a:br>
          </a:p>
          <a:p>
            <a:pPr indent="-228600" lvl="0" marL="457200" rtl="0">
              <a:spcBef>
                <a:spcPts val="0"/>
              </a:spcBef>
            </a:pPr>
            <a:r>
              <a:rPr lang="en"/>
              <a:t>Future work</a:t>
            </a:r>
          </a:p>
          <a:p>
            <a:pPr indent="-228600" lvl="1" marL="914400" rtl="0">
              <a:spcBef>
                <a:spcPts val="0"/>
              </a:spcBef>
            </a:pPr>
            <a:r>
              <a:rPr lang="en"/>
              <a:t>Dragging force to decrease oscillation.</a:t>
            </a:r>
          </a:p>
          <a:p>
            <a:pPr indent="-228600" lvl="1" marL="914400" rtl="0">
              <a:spcBef>
                <a:spcPts val="0"/>
              </a:spcBef>
            </a:pPr>
            <a:r>
              <a:rPr lang="en"/>
              <a:t>Gravity.</a:t>
            </a:r>
          </a:p>
          <a:p>
            <a:pPr indent="-228600" lvl="1" marL="914400" rtl="0">
              <a:spcBef>
                <a:spcPts val="0"/>
              </a:spcBef>
            </a:pPr>
            <a:r>
              <a:rPr lang="en"/>
              <a:t>Breath (wind) pressure.</a:t>
            </a:r>
          </a:p>
          <a:p>
            <a:pPr indent="-228600" lvl="1" marL="914400" rtl="0">
              <a:spcBef>
                <a:spcPts val="0"/>
              </a:spcBef>
            </a:pPr>
            <a:r>
              <a:rPr lang="en"/>
              <a:t>etc.</a:t>
            </a:r>
          </a:p>
        </p:txBody>
      </p:sp>
      <p:pic>
        <p:nvPicPr>
          <p:cNvPr id="251" name="Shape 251"/>
          <p:cNvPicPr preferRelativeResize="0"/>
          <p:nvPr/>
        </p:nvPicPr>
        <p:blipFill>
          <a:blip r:embed="rId3">
            <a:alphaModFix/>
          </a:blip>
          <a:stretch>
            <a:fillRect/>
          </a:stretch>
        </p:blipFill>
        <p:spPr>
          <a:xfrm>
            <a:off x="159300" y="3620924"/>
            <a:ext cx="2710551" cy="1369350"/>
          </a:xfrm>
          <a:prstGeom prst="rect">
            <a:avLst/>
          </a:prstGeom>
          <a:noFill/>
          <a:ln>
            <a:noFill/>
          </a:ln>
        </p:spPr>
      </p:pic>
      <p:pic>
        <p:nvPicPr>
          <p:cNvPr id="252" name="Shape 252"/>
          <p:cNvPicPr preferRelativeResize="0"/>
          <p:nvPr/>
        </p:nvPicPr>
        <p:blipFill>
          <a:blip r:embed="rId4">
            <a:alphaModFix/>
          </a:blip>
          <a:stretch>
            <a:fillRect/>
          </a:stretch>
        </p:blipFill>
        <p:spPr>
          <a:xfrm>
            <a:off x="2982950" y="3597081"/>
            <a:ext cx="1427949" cy="1430893"/>
          </a:xfrm>
          <a:prstGeom prst="rect">
            <a:avLst/>
          </a:prstGeom>
          <a:noFill/>
          <a:ln>
            <a:noFill/>
          </a:ln>
        </p:spPr>
      </p:pic>
      <p:sp>
        <p:nvSpPr>
          <p:cNvPr id="253" name="Shape 253" title="my3">
            <a:hlinkClick r:id="rId5"/>
          </p:cNvPr>
          <p:cNvSpPr/>
          <p:nvPr/>
        </p:nvSpPr>
        <p:spPr>
          <a:xfrm>
            <a:off x="4563300" y="1619250"/>
            <a:ext cx="4495800" cy="3371850"/>
          </a:xfrm>
          <a:prstGeom prst="rect">
            <a:avLst/>
          </a:prstGeom>
          <a:blipFill>
            <a:blip r:embed="rId6">
              <a:alphaModFix/>
            </a:blip>
            <a:stretch>
              <a:fillRect/>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Detailed map</a:t>
            </a:r>
          </a:p>
        </p:txBody>
      </p:sp>
      <p:sp>
        <p:nvSpPr>
          <p:cNvPr id="259" name="Shape 259"/>
          <p:cNvSpPr txBox="1"/>
          <p:nvPr>
            <p:ph idx="1" type="body"/>
          </p:nvPr>
        </p:nvSpPr>
        <p:spPr>
          <a:xfrm>
            <a:off x="311700" y="1152475"/>
            <a:ext cx="4259400" cy="2544900"/>
          </a:xfrm>
          <a:prstGeom prst="rect">
            <a:avLst/>
          </a:prstGeom>
        </p:spPr>
        <p:txBody>
          <a:bodyPr anchorCtr="0" anchor="t" bIns="91425" lIns="91425" rIns="91425" tIns="91425">
            <a:noAutofit/>
          </a:bodyPr>
          <a:lstStyle/>
          <a:p>
            <a:pPr indent="-330200" lvl="0" marL="457200" rtl="0">
              <a:spcBef>
                <a:spcPts val="0"/>
              </a:spcBef>
              <a:spcAft>
                <a:spcPts val="1000"/>
              </a:spcAft>
              <a:buSzPct val="100000"/>
            </a:pPr>
            <a:r>
              <a:rPr lang="en" sz="1600"/>
              <a:t>Make the map more realistic!</a:t>
            </a:r>
          </a:p>
          <a:p>
            <a:pPr indent="-330200" lvl="1" marL="914400" rtl="0">
              <a:spcBef>
                <a:spcPts val="0"/>
              </a:spcBef>
              <a:spcAft>
                <a:spcPts val="1000"/>
              </a:spcAft>
              <a:buSzPct val="100000"/>
            </a:pPr>
            <a:r>
              <a:rPr lang="en" sz="1600"/>
              <a:t>Add ‘sea’ on the specific height</a:t>
            </a:r>
          </a:p>
          <a:p>
            <a:pPr indent="-330200" lvl="1" marL="914400" rtl="0">
              <a:spcBef>
                <a:spcPts val="0"/>
              </a:spcBef>
              <a:spcAft>
                <a:spcPts val="1000"/>
              </a:spcAft>
              <a:buSzPct val="100000"/>
            </a:pPr>
            <a:r>
              <a:rPr lang="en" sz="1600"/>
              <a:t>Apply Texture mapping</a:t>
            </a:r>
          </a:p>
          <a:p>
            <a:pPr indent="-330200" lvl="1" marL="914400" rtl="0">
              <a:spcBef>
                <a:spcPts val="0"/>
              </a:spcBef>
              <a:spcAft>
                <a:spcPts val="1000"/>
              </a:spcAft>
              <a:buSzPct val="100000"/>
            </a:pPr>
            <a:r>
              <a:rPr lang="en" sz="1600"/>
              <a:t>Blinn-phong shading</a:t>
            </a:r>
          </a:p>
          <a:p>
            <a:pPr indent="-330200" lvl="1" marL="914400" rtl="0">
              <a:spcBef>
                <a:spcPts val="0"/>
              </a:spcBef>
              <a:spcAft>
                <a:spcPts val="1000"/>
              </a:spcAft>
              <a:buSzPct val="100000"/>
            </a:pPr>
            <a:r>
              <a:rPr lang="en" sz="1600"/>
              <a:t>Haze effect</a:t>
            </a:r>
          </a:p>
          <a:p>
            <a:pPr indent="-330200" lvl="1" marL="914400" rtl="0">
              <a:spcBef>
                <a:spcPts val="0"/>
              </a:spcBef>
              <a:spcAft>
                <a:spcPts val="1000"/>
              </a:spcAft>
              <a:buSzPct val="100000"/>
            </a:pPr>
            <a:r>
              <a:rPr lang="en" sz="1600"/>
              <a:t>Alpha blending</a:t>
            </a:r>
          </a:p>
        </p:txBody>
      </p:sp>
      <p:pic>
        <p:nvPicPr>
          <p:cNvPr descr="1.PNG" id="260" name="Shape 260"/>
          <p:cNvPicPr preferRelativeResize="0"/>
          <p:nvPr/>
        </p:nvPicPr>
        <p:blipFill>
          <a:blip r:embed="rId3">
            <a:alphaModFix/>
          </a:blip>
          <a:stretch>
            <a:fillRect/>
          </a:stretch>
        </p:blipFill>
        <p:spPr>
          <a:xfrm>
            <a:off x="5610025" y="314712"/>
            <a:ext cx="2412425" cy="4514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Detailed map</a:t>
            </a:r>
          </a:p>
        </p:txBody>
      </p:sp>
      <p:sp>
        <p:nvSpPr>
          <p:cNvPr id="266" name="Shape 266"/>
          <p:cNvSpPr txBox="1"/>
          <p:nvPr>
            <p:ph idx="1" type="body"/>
          </p:nvPr>
        </p:nvSpPr>
        <p:spPr>
          <a:xfrm>
            <a:off x="311700" y="1152475"/>
            <a:ext cx="4259400" cy="2544900"/>
          </a:xfrm>
          <a:prstGeom prst="rect">
            <a:avLst/>
          </a:prstGeom>
        </p:spPr>
        <p:txBody>
          <a:bodyPr anchorCtr="0" anchor="t" bIns="91425" lIns="91425" rIns="91425" tIns="91425">
            <a:noAutofit/>
          </a:bodyPr>
          <a:lstStyle/>
          <a:p>
            <a:pPr indent="-330200" lvl="0" marL="457200" rtl="0">
              <a:spcBef>
                <a:spcPts val="0"/>
              </a:spcBef>
              <a:spcAft>
                <a:spcPts val="1000"/>
              </a:spcAft>
              <a:buSzPct val="100000"/>
            </a:pPr>
            <a:r>
              <a:rPr lang="en" sz="1600"/>
              <a:t>Make the map more realistic!</a:t>
            </a:r>
          </a:p>
          <a:p>
            <a:pPr indent="-330200" lvl="1" marL="914400" rtl="0">
              <a:spcBef>
                <a:spcPts val="0"/>
              </a:spcBef>
              <a:spcAft>
                <a:spcPts val="1000"/>
              </a:spcAft>
              <a:buSzPct val="100000"/>
            </a:pPr>
            <a:r>
              <a:rPr b="1" lang="en" sz="1600"/>
              <a:t>Add ‘sea’ on the specific height</a:t>
            </a:r>
          </a:p>
          <a:p>
            <a:pPr indent="-330200" lvl="1" marL="914400" rtl="0">
              <a:spcBef>
                <a:spcPts val="0"/>
              </a:spcBef>
              <a:spcAft>
                <a:spcPts val="1000"/>
              </a:spcAft>
              <a:buSzPct val="100000"/>
            </a:pPr>
            <a:r>
              <a:rPr lang="en" sz="1600"/>
              <a:t>Apply Texture mapping</a:t>
            </a:r>
          </a:p>
          <a:p>
            <a:pPr indent="-330200" lvl="1" marL="914400" rtl="0">
              <a:spcBef>
                <a:spcPts val="0"/>
              </a:spcBef>
              <a:spcAft>
                <a:spcPts val="1000"/>
              </a:spcAft>
              <a:buSzPct val="100000"/>
            </a:pPr>
            <a:r>
              <a:rPr lang="en" sz="1600"/>
              <a:t>Blinn-phong shading</a:t>
            </a:r>
          </a:p>
          <a:p>
            <a:pPr indent="-330200" lvl="1" marL="914400" rtl="0">
              <a:spcBef>
                <a:spcPts val="0"/>
              </a:spcBef>
              <a:spcAft>
                <a:spcPts val="1000"/>
              </a:spcAft>
              <a:buSzPct val="100000"/>
            </a:pPr>
            <a:r>
              <a:rPr lang="en" sz="1600"/>
              <a:t>Haze effect</a:t>
            </a:r>
          </a:p>
          <a:p>
            <a:pPr indent="-330200" lvl="1" marL="914400" rtl="0">
              <a:spcBef>
                <a:spcPts val="0"/>
              </a:spcBef>
              <a:spcAft>
                <a:spcPts val="1000"/>
              </a:spcAft>
              <a:buSzPct val="100000"/>
            </a:pPr>
            <a:r>
              <a:rPr lang="en" sz="1600"/>
              <a:t>Alpha blending</a:t>
            </a:r>
          </a:p>
        </p:txBody>
      </p:sp>
      <p:pic>
        <p:nvPicPr>
          <p:cNvPr descr="2.PNG" id="267" name="Shape 267"/>
          <p:cNvPicPr preferRelativeResize="0"/>
          <p:nvPr/>
        </p:nvPicPr>
        <p:blipFill>
          <a:blip r:embed="rId3">
            <a:alphaModFix/>
          </a:blip>
          <a:stretch>
            <a:fillRect/>
          </a:stretch>
        </p:blipFill>
        <p:spPr>
          <a:xfrm>
            <a:off x="5621700" y="344800"/>
            <a:ext cx="2411725" cy="4553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Detailed map</a:t>
            </a:r>
          </a:p>
        </p:txBody>
      </p:sp>
      <p:sp>
        <p:nvSpPr>
          <p:cNvPr id="273" name="Shape 273"/>
          <p:cNvSpPr txBox="1"/>
          <p:nvPr>
            <p:ph idx="1" type="body"/>
          </p:nvPr>
        </p:nvSpPr>
        <p:spPr>
          <a:xfrm>
            <a:off x="311700" y="1152475"/>
            <a:ext cx="4259400" cy="2544900"/>
          </a:xfrm>
          <a:prstGeom prst="rect">
            <a:avLst/>
          </a:prstGeom>
        </p:spPr>
        <p:txBody>
          <a:bodyPr anchorCtr="0" anchor="t" bIns="91425" lIns="91425" rIns="91425" tIns="91425">
            <a:noAutofit/>
          </a:bodyPr>
          <a:lstStyle/>
          <a:p>
            <a:pPr indent="-330200" lvl="0" marL="457200" rtl="0">
              <a:spcBef>
                <a:spcPts val="0"/>
              </a:spcBef>
              <a:spcAft>
                <a:spcPts val="1000"/>
              </a:spcAft>
              <a:buSzPct val="100000"/>
            </a:pPr>
            <a:r>
              <a:rPr lang="en" sz="1600"/>
              <a:t>Make the map more realistic!</a:t>
            </a:r>
          </a:p>
          <a:p>
            <a:pPr indent="-330200" lvl="1" marL="914400" rtl="0">
              <a:spcBef>
                <a:spcPts val="0"/>
              </a:spcBef>
              <a:spcAft>
                <a:spcPts val="1000"/>
              </a:spcAft>
              <a:buSzPct val="100000"/>
            </a:pPr>
            <a:r>
              <a:rPr lang="en" sz="1600"/>
              <a:t>Add ‘sea’ on the specific height</a:t>
            </a:r>
          </a:p>
          <a:p>
            <a:pPr indent="-330200" lvl="1" marL="914400" rtl="0">
              <a:spcBef>
                <a:spcPts val="0"/>
              </a:spcBef>
              <a:spcAft>
                <a:spcPts val="1000"/>
              </a:spcAft>
              <a:buSzPct val="100000"/>
            </a:pPr>
            <a:r>
              <a:rPr b="1" lang="en" sz="1600"/>
              <a:t>Apply Texture mapping</a:t>
            </a:r>
          </a:p>
          <a:p>
            <a:pPr indent="-330200" lvl="1" marL="914400" rtl="0">
              <a:spcBef>
                <a:spcPts val="0"/>
              </a:spcBef>
              <a:spcAft>
                <a:spcPts val="1000"/>
              </a:spcAft>
              <a:buSzPct val="100000"/>
            </a:pPr>
            <a:r>
              <a:rPr lang="en" sz="1600"/>
              <a:t>Blinn-phong shading</a:t>
            </a:r>
          </a:p>
          <a:p>
            <a:pPr indent="-330200" lvl="1" marL="914400" rtl="0">
              <a:spcBef>
                <a:spcPts val="0"/>
              </a:spcBef>
              <a:spcAft>
                <a:spcPts val="1000"/>
              </a:spcAft>
              <a:buSzPct val="100000"/>
            </a:pPr>
            <a:r>
              <a:rPr lang="en" sz="1600"/>
              <a:t>Haze effect</a:t>
            </a:r>
          </a:p>
          <a:p>
            <a:pPr indent="-330200" lvl="1" marL="914400" rtl="0">
              <a:spcBef>
                <a:spcPts val="0"/>
              </a:spcBef>
              <a:spcAft>
                <a:spcPts val="1000"/>
              </a:spcAft>
              <a:buSzPct val="100000"/>
            </a:pPr>
            <a:r>
              <a:rPr lang="en" sz="1600"/>
              <a:t>Alpha blending</a:t>
            </a:r>
          </a:p>
        </p:txBody>
      </p:sp>
      <p:pic>
        <p:nvPicPr>
          <p:cNvPr descr="3.PNG" id="274" name="Shape 274"/>
          <p:cNvPicPr preferRelativeResize="0"/>
          <p:nvPr/>
        </p:nvPicPr>
        <p:blipFill>
          <a:blip r:embed="rId3">
            <a:alphaModFix/>
          </a:blip>
          <a:stretch>
            <a:fillRect/>
          </a:stretch>
        </p:blipFill>
        <p:spPr>
          <a:xfrm>
            <a:off x="5620199" y="279912"/>
            <a:ext cx="2472774" cy="4583675"/>
          </a:xfrm>
          <a:prstGeom prst="rect">
            <a:avLst/>
          </a:prstGeom>
          <a:noFill/>
          <a:ln>
            <a:noFill/>
          </a:ln>
        </p:spPr>
      </p:pic>
      <p:pic>
        <p:nvPicPr>
          <p:cNvPr descr="terrain.jpg" id="275" name="Shape 275"/>
          <p:cNvPicPr preferRelativeResize="0"/>
          <p:nvPr/>
        </p:nvPicPr>
        <p:blipFill>
          <a:blip r:embed="rId4">
            <a:alphaModFix/>
          </a:blip>
          <a:stretch>
            <a:fillRect/>
          </a:stretch>
        </p:blipFill>
        <p:spPr>
          <a:xfrm flipH="1">
            <a:off x="1247725" y="3697374"/>
            <a:ext cx="1341150" cy="1341150"/>
          </a:xfrm>
          <a:prstGeom prst="rect">
            <a:avLst/>
          </a:prstGeom>
          <a:noFill/>
          <a:ln>
            <a:noFill/>
          </a:ln>
        </p:spPr>
      </p:pic>
      <p:pic>
        <p:nvPicPr>
          <p:cNvPr descr="bluewater.jpg" id="276" name="Shape 276"/>
          <p:cNvPicPr preferRelativeResize="0"/>
          <p:nvPr/>
        </p:nvPicPr>
        <p:blipFill>
          <a:blip r:embed="rId5">
            <a:alphaModFix/>
          </a:blip>
          <a:stretch>
            <a:fillRect/>
          </a:stretch>
        </p:blipFill>
        <p:spPr>
          <a:xfrm>
            <a:off x="3217125" y="3678825"/>
            <a:ext cx="1378237" cy="1378237"/>
          </a:xfrm>
          <a:prstGeom prst="rect">
            <a:avLst/>
          </a:prstGeom>
          <a:noFill/>
          <a:ln>
            <a:noFill/>
          </a:ln>
        </p:spPr>
      </p:pic>
      <p:cxnSp>
        <p:nvCxnSpPr>
          <p:cNvPr id="277" name="Shape 277"/>
          <p:cNvCxnSpPr/>
          <p:nvPr/>
        </p:nvCxnSpPr>
        <p:spPr>
          <a:xfrm flipH="1" rot="10800000">
            <a:off x="4128800" y="3125700"/>
            <a:ext cx="2484300" cy="1259700"/>
          </a:xfrm>
          <a:prstGeom prst="straightConnector1">
            <a:avLst/>
          </a:prstGeom>
          <a:noFill/>
          <a:ln cap="flat" cmpd="sng" w="28575">
            <a:solidFill>
              <a:srgbClr val="0000FF"/>
            </a:solidFill>
            <a:prstDash val="solid"/>
            <a:round/>
            <a:headEnd len="lg" w="lg" type="none"/>
            <a:tailEnd len="lg" w="lg" type="triangle"/>
          </a:ln>
        </p:spPr>
      </p:cxnSp>
      <p:cxnSp>
        <p:nvCxnSpPr>
          <p:cNvPr id="278" name="Shape 278"/>
          <p:cNvCxnSpPr/>
          <p:nvPr/>
        </p:nvCxnSpPr>
        <p:spPr>
          <a:xfrm flipH="1" rot="10800000">
            <a:off x="2122725" y="2356100"/>
            <a:ext cx="4000500" cy="1866000"/>
          </a:xfrm>
          <a:prstGeom prst="straightConnector1">
            <a:avLst/>
          </a:prstGeom>
          <a:noFill/>
          <a:ln cap="flat" cmpd="sng" w="28575">
            <a:solidFill>
              <a:srgbClr val="FF0000"/>
            </a:solidFill>
            <a:prstDash val="solid"/>
            <a:round/>
            <a:headEnd len="lg" w="lg" type="none"/>
            <a:tailEnd len="lg" w="lg"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Detailed map</a:t>
            </a:r>
          </a:p>
        </p:txBody>
      </p:sp>
      <p:sp>
        <p:nvSpPr>
          <p:cNvPr id="284" name="Shape 284"/>
          <p:cNvSpPr txBox="1"/>
          <p:nvPr>
            <p:ph idx="1" type="body"/>
          </p:nvPr>
        </p:nvSpPr>
        <p:spPr>
          <a:xfrm>
            <a:off x="311700" y="1152475"/>
            <a:ext cx="4259400" cy="2544900"/>
          </a:xfrm>
          <a:prstGeom prst="rect">
            <a:avLst/>
          </a:prstGeom>
        </p:spPr>
        <p:txBody>
          <a:bodyPr anchorCtr="0" anchor="t" bIns="91425" lIns="91425" rIns="91425" tIns="91425">
            <a:noAutofit/>
          </a:bodyPr>
          <a:lstStyle/>
          <a:p>
            <a:pPr indent="-330200" lvl="0" marL="457200" rtl="0">
              <a:spcBef>
                <a:spcPts val="0"/>
              </a:spcBef>
              <a:spcAft>
                <a:spcPts val="1000"/>
              </a:spcAft>
              <a:buSzPct val="100000"/>
            </a:pPr>
            <a:r>
              <a:rPr lang="en" sz="1600"/>
              <a:t>Make the map more realistic!</a:t>
            </a:r>
          </a:p>
          <a:p>
            <a:pPr indent="-330200" lvl="1" marL="914400" rtl="0">
              <a:spcBef>
                <a:spcPts val="0"/>
              </a:spcBef>
              <a:spcAft>
                <a:spcPts val="1000"/>
              </a:spcAft>
              <a:buSzPct val="100000"/>
            </a:pPr>
            <a:r>
              <a:rPr lang="en" sz="1600"/>
              <a:t>Add ‘sea’ on the specific height</a:t>
            </a:r>
          </a:p>
          <a:p>
            <a:pPr indent="-330200" lvl="1" marL="914400" rtl="0">
              <a:spcBef>
                <a:spcPts val="0"/>
              </a:spcBef>
              <a:spcAft>
                <a:spcPts val="1000"/>
              </a:spcAft>
              <a:buSzPct val="100000"/>
            </a:pPr>
            <a:r>
              <a:rPr lang="en" sz="1600"/>
              <a:t>Apply Texture mapping</a:t>
            </a:r>
          </a:p>
          <a:p>
            <a:pPr indent="-330200" lvl="1" marL="914400" rtl="0">
              <a:spcBef>
                <a:spcPts val="0"/>
              </a:spcBef>
              <a:spcAft>
                <a:spcPts val="1000"/>
              </a:spcAft>
              <a:buSzPct val="100000"/>
            </a:pPr>
            <a:r>
              <a:rPr b="1" lang="en" sz="1600"/>
              <a:t>Blinn-phong shading</a:t>
            </a:r>
          </a:p>
          <a:p>
            <a:pPr indent="-330200" lvl="1" marL="914400" rtl="0">
              <a:spcBef>
                <a:spcPts val="0"/>
              </a:spcBef>
              <a:spcAft>
                <a:spcPts val="1000"/>
              </a:spcAft>
              <a:buSzPct val="100000"/>
            </a:pPr>
            <a:r>
              <a:rPr lang="en" sz="1600"/>
              <a:t>Haze effect</a:t>
            </a:r>
          </a:p>
          <a:p>
            <a:pPr indent="-330200" lvl="1" marL="914400" rtl="0">
              <a:spcBef>
                <a:spcPts val="0"/>
              </a:spcBef>
              <a:spcAft>
                <a:spcPts val="1000"/>
              </a:spcAft>
              <a:buSzPct val="100000"/>
            </a:pPr>
            <a:r>
              <a:rPr lang="en" sz="1600"/>
              <a:t>Alpha blending</a:t>
            </a:r>
          </a:p>
        </p:txBody>
      </p:sp>
      <p:pic>
        <p:nvPicPr>
          <p:cNvPr descr="4.PNG" id="285" name="Shape 285"/>
          <p:cNvPicPr preferRelativeResize="0"/>
          <p:nvPr/>
        </p:nvPicPr>
        <p:blipFill>
          <a:blip r:embed="rId3">
            <a:alphaModFix/>
          </a:blip>
          <a:stretch>
            <a:fillRect/>
          </a:stretch>
        </p:blipFill>
        <p:spPr>
          <a:xfrm>
            <a:off x="5626083" y="368825"/>
            <a:ext cx="2440642" cy="4616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Detailed map</a:t>
            </a:r>
          </a:p>
        </p:txBody>
      </p:sp>
      <p:sp>
        <p:nvSpPr>
          <p:cNvPr id="291" name="Shape 291"/>
          <p:cNvSpPr txBox="1"/>
          <p:nvPr>
            <p:ph idx="1" type="body"/>
          </p:nvPr>
        </p:nvSpPr>
        <p:spPr>
          <a:xfrm>
            <a:off x="311700" y="1152475"/>
            <a:ext cx="4259400" cy="2544900"/>
          </a:xfrm>
          <a:prstGeom prst="rect">
            <a:avLst/>
          </a:prstGeom>
        </p:spPr>
        <p:txBody>
          <a:bodyPr anchorCtr="0" anchor="t" bIns="91425" lIns="91425" rIns="91425" tIns="91425">
            <a:noAutofit/>
          </a:bodyPr>
          <a:lstStyle/>
          <a:p>
            <a:pPr indent="-330200" lvl="0" marL="457200" rtl="0">
              <a:spcBef>
                <a:spcPts val="0"/>
              </a:spcBef>
              <a:spcAft>
                <a:spcPts val="1000"/>
              </a:spcAft>
              <a:buSzPct val="100000"/>
            </a:pPr>
            <a:r>
              <a:rPr lang="en" sz="1600"/>
              <a:t>Make the map more realistic!</a:t>
            </a:r>
          </a:p>
          <a:p>
            <a:pPr indent="-330200" lvl="1" marL="914400" rtl="0">
              <a:spcBef>
                <a:spcPts val="0"/>
              </a:spcBef>
              <a:spcAft>
                <a:spcPts val="1000"/>
              </a:spcAft>
              <a:buSzPct val="100000"/>
            </a:pPr>
            <a:r>
              <a:rPr lang="en" sz="1600"/>
              <a:t>Add ‘sea’ on the specific height</a:t>
            </a:r>
          </a:p>
          <a:p>
            <a:pPr indent="-330200" lvl="1" marL="914400" rtl="0">
              <a:spcBef>
                <a:spcPts val="0"/>
              </a:spcBef>
              <a:spcAft>
                <a:spcPts val="1000"/>
              </a:spcAft>
              <a:buSzPct val="100000"/>
            </a:pPr>
            <a:r>
              <a:rPr lang="en" sz="1600"/>
              <a:t>Apply Texture mapping</a:t>
            </a:r>
          </a:p>
          <a:p>
            <a:pPr indent="-330200" lvl="1" marL="914400" rtl="0">
              <a:spcBef>
                <a:spcPts val="0"/>
              </a:spcBef>
              <a:spcAft>
                <a:spcPts val="1000"/>
              </a:spcAft>
              <a:buSzPct val="100000"/>
            </a:pPr>
            <a:r>
              <a:rPr lang="en" sz="1600"/>
              <a:t>Blinn-phong shading</a:t>
            </a:r>
          </a:p>
          <a:p>
            <a:pPr indent="-330200" lvl="1" marL="914400" rtl="0">
              <a:spcBef>
                <a:spcPts val="0"/>
              </a:spcBef>
              <a:spcAft>
                <a:spcPts val="1000"/>
              </a:spcAft>
              <a:buSzPct val="100000"/>
            </a:pPr>
            <a:r>
              <a:rPr b="1" lang="en" sz="1600"/>
              <a:t>Haze effect</a:t>
            </a:r>
          </a:p>
          <a:p>
            <a:pPr indent="-330200" lvl="1" marL="914400" rtl="0">
              <a:spcBef>
                <a:spcPts val="0"/>
              </a:spcBef>
              <a:spcAft>
                <a:spcPts val="1000"/>
              </a:spcAft>
              <a:buSzPct val="100000"/>
            </a:pPr>
            <a:r>
              <a:rPr lang="en" sz="1600"/>
              <a:t>Alpha blending</a:t>
            </a:r>
          </a:p>
        </p:txBody>
      </p:sp>
      <p:pic>
        <p:nvPicPr>
          <p:cNvPr descr="캡처.PNG" id="292" name="Shape 292"/>
          <p:cNvPicPr preferRelativeResize="0"/>
          <p:nvPr/>
        </p:nvPicPr>
        <p:blipFill>
          <a:blip r:embed="rId3">
            <a:alphaModFix/>
          </a:blip>
          <a:stretch>
            <a:fillRect/>
          </a:stretch>
        </p:blipFill>
        <p:spPr>
          <a:xfrm>
            <a:off x="5621700" y="177687"/>
            <a:ext cx="2519650" cy="4788124"/>
          </a:xfrm>
          <a:prstGeom prst="rect">
            <a:avLst/>
          </a:prstGeom>
          <a:noFill/>
          <a:ln>
            <a:noFill/>
          </a:ln>
        </p:spPr>
      </p:pic>
      <p:sp>
        <p:nvSpPr>
          <p:cNvPr id="293" name="Shape 293"/>
          <p:cNvSpPr txBox="1"/>
          <p:nvPr/>
        </p:nvSpPr>
        <p:spPr>
          <a:xfrm>
            <a:off x="606500" y="3930525"/>
            <a:ext cx="4443600" cy="4665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i="1" lang="en" sz="1600"/>
              <a:t>finalColor = r * originalColor + (1 - r) * fogColor</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Detailed map</a:t>
            </a:r>
          </a:p>
        </p:txBody>
      </p:sp>
      <p:sp>
        <p:nvSpPr>
          <p:cNvPr id="299" name="Shape 299"/>
          <p:cNvSpPr txBox="1"/>
          <p:nvPr>
            <p:ph idx="1" type="body"/>
          </p:nvPr>
        </p:nvSpPr>
        <p:spPr>
          <a:xfrm>
            <a:off x="311700" y="1152475"/>
            <a:ext cx="4259400" cy="2544900"/>
          </a:xfrm>
          <a:prstGeom prst="rect">
            <a:avLst/>
          </a:prstGeom>
        </p:spPr>
        <p:txBody>
          <a:bodyPr anchorCtr="0" anchor="t" bIns="91425" lIns="91425" rIns="91425" tIns="91425">
            <a:noAutofit/>
          </a:bodyPr>
          <a:lstStyle/>
          <a:p>
            <a:pPr indent="-330200" lvl="0" marL="457200" rtl="0">
              <a:spcBef>
                <a:spcPts val="0"/>
              </a:spcBef>
              <a:spcAft>
                <a:spcPts val="1000"/>
              </a:spcAft>
              <a:buSzPct val="100000"/>
            </a:pPr>
            <a:r>
              <a:rPr lang="en" sz="1600"/>
              <a:t>Make the map more realistic!</a:t>
            </a:r>
          </a:p>
          <a:p>
            <a:pPr indent="-330200" lvl="1" marL="914400" rtl="0">
              <a:spcBef>
                <a:spcPts val="0"/>
              </a:spcBef>
              <a:spcAft>
                <a:spcPts val="1000"/>
              </a:spcAft>
              <a:buSzPct val="100000"/>
            </a:pPr>
            <a:r>
              <a:rPr lang="en" sz="1600"/>
              <a:t>Add ‘sea’ on the specific height</a:t>
            </a:r>
          </a:p>
          <a:p>
            <a:pPr indent="-330200" lvl="1" marL="914400" rtl="0">
              <a:spcBef>
                <a:spcPts val="0"/>
              </a:spcBef>
              <a:spcAft>
                <a:spcPts val="1000"/>
              </a:spcAft>
              <a:buSzPct val="100000"/>
            </a:pPr>
            <a:r>
              <a:rPr lang="en" sz="1600"/>
              <a:t>Apply Texture mapping</a:t>
            </a:r>
          </a:p>
          <a:p>
            <a:pPr indent="-330200" lvl="1" marL="914400" rtl="0">
              <a:spcBef>
                <a:spcPts val="0"/>
              </a:spcBef>
              <a:spcAft>
                <a:spcPts val="1000"/>
              </a:spcAft>
              <a:buSzPct val="100000"/>
            </a:pPr>
            <a:r>
              <a:rPr lang="en" sz="1600"/>
              <a:t>Blinn-phong shading</a:t>
            </a:r>
          </a:p>
          <a:p>
            <a:pPr indent="-330200" lvl="1" marL="914400" rtl="0">
              <a:spcBef>
                <a:spcPts val="0"/>
              </a:spcBef>
              <a:spcAft>
                <a:spcPts val="1000"/>
              </a:spcAft>
              <a:buSzPct val="100000"/>
            </a:pPr>
            <a:r>
              <a:rPr lang="en" sz="1600"/>
              <a:t>Haze effect</a:t>
            </a:r>
          </a:p>
          <a:p>
            <a:pPr indent="-330200" lvl="1" marL="914400" rtl="0">
              <a:spcBef>
                <a:spcPts val="0"/>
              </a:spcBef>
              <a:spcAft>
                <a:spcPts val="1000"/>
              </a:spcAft>
              <a:buSzPct val="100000"/>
            </a:pPr>
            <a:r>
              <a:rPr b="1" lang="en" sz="1600"/>
              <a:t>Alpha blending</a:t>
            </a:r>
          </a:p>
        </p:txBody>
      </p:sp>
      <p:pic>
        <p:nvPicPr>
          <p:cNvPr descr="7.PNG" id="300" name="Shape 300"/>
          <p:cNvPicPr preferRelativeResize="0"/>
          <p:nvPr/>
        </p:nvPicPr>
        <p:blipFill>
          <a:blip r:embed="rId3">
            <a:alphaModFix/>
          </a:blip>
          <a:stretch>
            <a:fillRect/>
          </a:stretch>
        </p:blipFill>
        <p:spPr>
          <a:xfrm>
            <a:off x="5638799" y="188125"/>
            <a:ext cx="2547725" cy="4767250"/>
          </a:xfrm>
          <a:prstGeom prst="rect">
            <a:avLst/>
          </a:prstGeom>
          <a:noFill/>
          <a:ln>
            <a:noFill/>
          </a:ln>
        </p:spPr>
      </p:pic>
      <p:sp>
        <p:nvSpPr>
          <p:cNvPr id="301" name="Shape 301"/>
          <p:cNvSpPr txBox="1"/>
          <p:nvPr/>
        </p:nvSpPr>
        <p:spPr>
          <a:xfrm>
            <a:off x="886400" y="3697375"/>
            <a:ext cx="3882900" cy="11430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t>
            </a:r>
          </a:p>
          <a:p>
            <a:pPr lvl="0" rtl="0">
              <a:spcBef>
                <a:spcPts val="0"/>
              </a:spcBef>
              <a:buNone/>
            </a:pPr>
            <a:r>
              <a:rPr lang="en"/>
              <a:t>GLES20.glEnable(GLES20.GL_BLEND);</a:t>
            </a:r>
          </a:p>
          <a:p>
            <a:pPr lvl="0" rtl="0">
              <a:spcBef>
                <a:spcPts val="0"/>
              </a:spcBef>
              <a:buNone/>
            </a:pPr>
            <a:r>
              <a:rPr lang="en"/>
              <a:t>GLES20.glBlendFunc(GL_SRC_ALPHA, …);</a:t>
            </a:r>
          </a:p>
          <a:p>
            <a:pPr lvl="0" rtl="0">
              <a:spcBef>
                <a:spcPts val="0"/>
              </a:spcBef>
              <a:buNone/>
            </a:pPr>
            <a:r>
              <a:rPr lang="en"/>
              <a:t>mSea.draw(...)</a:t>
            </a:r>
          </a:p>
          <a:p>
            <a:pPr lvl="0" rtl="0">
              <a:spcBef>
                <a:spcPts val="0"/>
              </a:spcBef>
              <a:buNone/>
            </a:pPr>
            <a:r>
              <a:rPr lang="en"/>
              <a:t>...</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Detailed map</a:t>
            </a:r>
          </a:p>
        </p:txBody>
      </p:sp>
      <p:sp>
        <p:nvSpPr>
          <p:cNvPr id="307" name="Shape 307"/>
          <p:cNvSpPr txBox="1"/>
          <p:nvPr>
            <p:ph idx="1" type="body"/>
          </p:nvPr>
        </p:nvSpPr>
        <p:spPr>
          <a:xfrm>
            <a:off x="311700" y="1152475"/>
            <a:ext cx="4259400" cy="2824800"/>
          </a:xfrm>
          <a:prstGeom prst="rect">
            <a:avLst/>
          </a:prstGeom>
        </p:spPr>
        <p:txBody>
          <a:bodyPr anchorCtr="0" anchor="t" bIns="91425" lIns="91425" rIns="91425" tIns="91425">
            <a:noAutofit/>
          </a:bodyPr>
          <a:lstStyle/>
          <a:p>
            <a:pPr indent="-330200" lvl="0" marL="457200" rtl="0">
              <a:spcBef>
                <a:spcPts val="0"/>
              </a:spcBef>
              <a:spcAft>
                <a:spcPts val="1000"/>
              </a:spcAft>
              <a:buSzPct val="100000"/>
            </a:pPr>
            <a:r>
              <a:rPr lang="en" sz="1600"/>
              <a:t>Challenges</a:t>
            </a:r>
          </a:p>
          <a:p>
            <a:pPr indent="-330200" lvl="1" marL="914400" rtl="0">
              <a:lnSpc>
                <a:spcPct val="100000"/>
              </a:lnSpc>
              <a:spcBef>
                <a:spcPts val="0"/>
              </a:spcBef>
              <a:spcAft>
                <a:spcPts val="1000"/>
              </a:spcAft>
              <a:buSzPct val="100000"/>
            </a:pPr>
            <a:r>
              <a:rPr lang="en" sz="1600"/>
              <a:t>Distortion of texture</a:t>
            </a:r>
          </a:p>
          <a:p>
            <a:pPr indent="-330200" lvl="1" marL="914400" rtl="0">
              <a:lnSpc>
                <a:spcPct val="100000"/>
              </a:lnSpc>
              <a:spcBef>
                <a:spcPts val="0"/>
              </a:spcBef>
              <a:spcAft>
                <a:spcPts val="1000"/>
              </a:spcAft>
              <a:buSzPct val="100000"/>
            </a:pPr>
            <a:r>
              <a:rPr lang="en" sz="1600"/>
              <a:t>Possible solutions</a:t>
            </a:r>
          </a:p>
          <a:p>
            <a:pPr indent="-330200" lvl="2" marL="1371600" rtl="0">
              <a:lnSpc>
                <a:spcPct val="100000"/>
              </a:lnSpc>
              <a:spcBef>
                <a:spcPts val="0"/>
              </a:spcBef>
              <a:spcAft>
                <a:spcPts val="1000"/>
              </a:spcAft>
              <a:buSzPct val="100000"/>
            </a:pPr>
            <a:r>
              <a:rPr lang="en" sz="1600"/>
              <a:t>Tri-planar texture mapping</a:t>
            </a:r>
          </a:p>
          <a:p>
            <a:pPr indent="-330200" lvl="2" marL="1371600" rtl="0">
              <a:lnSpc>
                <a:spcPct val="100000"/>
              </a:lnSpc>
              <a:spcBef>
                <a:spcPts val="0"/>
              </a:spcBef>
              <a:spcAft>
                <a:spcPts val="1000"/>
              </a:spcAft>
              <a:buSzPct val="100000"/>
            </a:pPr>
            <a:r>
              <a:rPr lang="en" sz="1600"/>
              <a:t>Use colorMap instead of texture</a:t>
            </a:r>
          </a:p>
          <a:p>
            <a:pPr indent="-330200" lvl="2" marL="1371600" rtl="0">
              <a:lnSpc>
                <a:spcPct val="100000"/>
              </a:lnSpc>
              <a:spcBef>
                <a:spcPts val="0"/>
              </a:spcBef>
              <a:spcAft>
                <a:spcPts val="1000"/>
              </a:spcAft>
              <a:buSzPct val="100000"/>
            </a:pPr>
            <a:r>
              <a:rPr lang="en" sz="1600"/>
              <a:t>etc.</a:t>
            </a:r>
          </a:p>
        </p:txBody>
      </p:sp>
      <p:pic>
        <p:nvPicPr>
          <p:cNvPr descr="8.PNG" id="308" name="Shape 308"/>
          <p:cNvPicPr preferRelativeResize="0"/>
          <p:nvPr/>
        </p:nvPicPr>
        <p:blipFill>
          <a:blip r:embed="rId3">
            <a:alphaModFix/>
          </a:blip>
          <a:stretch>
            <a:fillRect/>
          </a:stretch>
        </p:blipFill>
        <p:spPr>
          <a:xfrm>
            <a:off x="4416000" y="537950"/>
            <a:ext cx="1987125" cy="2424649"/>
          </a:xfrm>
          <a:prstGeom prst="rect">
            <a:avLst/>
          </a:prstGeom>
          <a:noFill/>
          <a:ln>
            <a:noFill/>
          </a:ln>
        </p:spPr>
      </p:pic>
      <p:pic>
        <p:nvPicPr>
          <p:cNvPr descr="9.PNG" id="309" name="Shape 309"/>
          <p:cNvPicPr preferRelativeResize="0"/>
          <p:nvPr/>
        </p:nvPicPr>
        <p:blipFill>
          <a:blip r:embed="rId4">
            <a:alphaModFix/>
          </a:blip>
          <a:stretch>
            <a:fillRect/>
          </a:stretch>
        </p:blipFill>
        <p:spPr>
          <a:xfrm>
            <a:off x="6755848" y="2670553"/>
            <a:ext cx="2076450" cy="2101072"/>
          </a:xfrm>
          <a:prstGeom prst="rect">
            <a:avLst/>
          </a:prstGeom>
          <a:noFill/>
          <a:ln>
            <a:noFill/>
          </a:ln>
        </p:spPr>
      </p:pic>
      <p:cxnSp>
        <p:nvCxnSpPr>
          <p:cNvPr id="310" name="Shape 310"/>
          <p:cNvCxnSpPr/>
          <p:nvPr/>
        </p:nvCxnSpPr>
        <p:spPr>
          <a:xfrm rot="10800000">
            <a:off x="5773325" y="3125875"/>
            <a:ext cx="851400" cy="9096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Naturally deforming bubble</a:t>
            </a:r>
          </a:p>
        </p:txBody>
      </p:sp>
      <p:sp>
        <p:nvSpPr>
          <p:cNvPr descr="I created this video with the YouTube Video Editor (http://www.youtube.com/editor)" id="316" name="Shape 316" title="My Edited Video">
            <a:hlinkClick r:id="rId3"/>
          </p:cNvPr>
          <p:cNvSpPr/>
          <p:nvPr/>
        </p:nvSpPr>
        <p:spPr>
          <a:xfrm>
            <a:off x="4571100" y="1714500"/>
            <a:ext cx="4572000" cy="3429000"/>
          </a:xfrm>
          <a:prstGeom prst="rect">
            <a:avLst/>
          </a:prstGeom>
          <a:blipFill>
            <a:blip r:embed="rId4">
              <a:alphaModFix/>
            </a:blip>
            <a:stretch>
              <a:fillRect/>
            </a:stretch>
          </a:blipFill>
          <a:ln>
            <a:noFill/>
          </a:ln>
        </p:spPr>
      </p:sp>
      <p:pic>
        <p:nvPicPr>
          <p:cNvPr id="317" name="Shape 317"/>
          <p:cNvPicPr preferRelativeResize="0"/>
          <p:nvPr/>
        </p:nvPicPr>
        <p:blipFill>
          <a:blip r:embed="rId5">
            <a:alphaModFix/>
          </a:blip>
          <a:stretch>
            <a:fillRect/>
          </a:stretch>
        </p:blipFill>
        <p:spPr>
          <a:xfrm>
            <a:off x="2304035" y="4481266"/>
            <a:ext cx="1079513" cy="337616"/>
          </a:xfrm>
          <a:prstGeom prst="rect">
            <a:avLst/>
          </a:prstGeom>
          <a:noFill/>
          <a:ln>
            <a:noFill/>
          </a:ln>
        </p:spPr>
      </p:pic>
      <p:pic>
        <p:nvPicPr>
          <p:cNvPr id="318" name="Shape 318"/>
          <p:cNvPicPr preferRelativeResize="0"/>
          <p:nvPr/>
        </p:nvPicPr>
        <p:blipFill rotWithShape="1">
          <a:blip r:embed="rId6">
            <a:alphaModFix/>
          </a:blip>
          <a:srcRect b="30370" l="0" r="0" t="30370"/>
          <a:stretch/>
        </p:blipFill>
        <p:spPr>
          <a:xfrm>
            <a:off x="475850" y="4420824"/>
            <a:ext cx="1557216" cy="458500"/>
          </a:xfrm>
          <a:prstGeom prst="rect">
            <a:avLst/>
          </a:prstGeom>
          <a:noFill/>
          <a:ln>
            <a:noFill/>
          </a:ln>
        </p:spPr>
      </p:pic>
      <p:sp>
        <p:nvSpPr>
          <p:cNvPr id="319" name="Shape 319"/>
          <p:cNvSpPr txBox="1"/>
          <p:nvPr>
            <p:ph idx="1" type="body"/>
          </p:nvPr>
        </p:nvSpPr>
        <p:spPr>
          <a:xfrm>
            <a:off x="311700" y="1152475"/>
            <a:ext cx="4259400" cy="3416400"/>
          </a:xfrm>
          <a:prstGeom prst="rect">
            <a:avLst/>
          </a:prstGeom>
        </p:spPr>
        <p:txBody>
          <a:bodyPr anchorCtr="0" anchor="t" bIns="91425" lIns="91425" rIns="91425" tIns="91425">
            <a:noAutofit/>
          </a:bodyPr>
          <a:lstStyle/>
          <a:p>
            <a:pPr indent="-330200" lvl="0" marL="457200" rtl="0">
              <a:lnSpc>
                <a:spcPct val="100000"/>
              </a:lnSpc>
              <a:spcBef>
                <a:spcPts val="0"/>
              </a:spcBef>
              <a:spcAft>
                <a:spcPts val="1000"/>
              </a:spcAft>
              <a:buSzPct val="100000"/>
            </a:pPr>
            <a:r>
              <a:rPr lang="en" sz="1600"/>
              <a:t>Spring force → acceleration → displacement</a:t>
            </a:r>
          </a:p>
          <a:p>
            <a:pPr indent="-330200" lvl="0" marL="457200" rtl="0">
              <a:lnSpc>
                <a:spcPct val="100000"/>
              </a:lnSpc>
              <a:spcBef>
                <a:spcPts val="0"/>
              </a:spcBef>
              <a:spcAft>
                <a:spcPts val="1000"/>
              </a:spcAft>
              <a:buSzPct val="100000"/>
            </a:pPr>
            <a:r>
              <a:rPr lang="en" sz="1600"/>
              <a:t>Spring-mass model</a:t>
            </a:r>
          </a:p>
          <a:p>
            <a:pPr indent="-330200" lvl="0" marL="457200" rtl="0">
              <a:lnSpc>
                <a:spcPct val="100000"/>
              </a:lnSpc>
              <a:spcBef>
                <a:spcPts val="0"/>
              </a:spcBef>
              <a:spcAft>
                <a:spcPts val="1000"/>
              </a:spcAft>
              <a:buSzPct val="100000"/>
            </a:pPr>
            <a:r>
              <a:rPr lang="en" sz="1600"/>
              <a:t>Tuned parameters</a:t>
            </a:r>
          </a:p>
          <a:p>
            <a:pPr indent="-330200" lvl="1" marL="914400" rtl="0">
              <a:lnSpc>
                <a:spcPct val="100000"/>
              </a:lnSpc>
              <a:spcBef>
                <a:spcPts val="0"/>
              </a:spcBef>
              <a:spcAft>
                <a:spcPts val="1000"/>
              </a:spcAft>
              <a:buSzPct val="100000"/>
            </a:pPr>
            <a:r>
              <a:rPr lang="en" sz="1600"/>
              <a:t>Number of vertices</a:t>
            </a:r>
          </a:p>
          <a:p>
            <a:pPr indent="-330200" lvl="1" marL="914400" rtl="0">
              <a:lnSpc>
                <a:spcPct val="100000"/>
              </a:lnSpc>
              <a:spcBef>
                <a:spcPts val="0"/>
              </a:spcBef>
              <a:spcAft>
                <a:spcPts val="1000"/>
              </a:spcAft>
              <a:buSzPct val="100000"/>
            </a:pPr>
            <a:r>
              <a:rPr lang="en" sz="1600"/>
              <a:t>Velocity damping ratio</a:t>
            </a:r>
          </a:p>
          <a:p>
            <a:pPr indent="-330200" lvl="1" marL="914400" rtl="0">
              <a:lnSpc>
                <a:spcPct val="100000"/>
              </a:lnSpc>
              <a:spcBef>
                <a:spcPts val="0"/>
              </a:spcBef>
              <a:spcAft>
                <a:spcPts val="1000"/>
              </a:spcAft>
              <a:buSzPct val="100000"/>
            </a:pPr>
            <a:r>
              <a:rPr lang="en" sz="1600"/>
              <a:t>Spring length of rest state</a:t>
            </a:r>
          </a:p>
          <a:p>
            <a:pPr indent="-330200" lvl="1" marL="914400" rtl="0">
              <a:lnSpc>
                <a:spcPct val="100000"/>
              </a:lnSpc>
              <a:spcBef>
                <a:spcPts val="0"/>
              </a:spcBef>
              <a:spcAft>
                <a:spcPts val="1000"/>
              </a:spcAft>
              <a:buSzPct val="100000"/>
            </a:pPr>
            <a:r>
              <a:rPr lang="en" sz="1600"/>
              <a:t>Hooke’s constant</a:t>
            </a:r>
          </a:p>
          <a:p>
            <a:pPr indent="-330200" lvl="1" marL="914400" rtl="0">
              <a:lnSpc>
                <a:spcPct val="100000"/>
              </a:lnSpc>
              <a:spcBef>
                <a:spcPts val="0"/>
              </a:spcBef>
              <a:spcAft>
                <a:spcPts val="1000"/>
              </a:spcAft>
              <a:buSzPct val="100000"/>
            </a:pPr>
            <a:r>
              <a:rPr lang="en" sz="1600"/>
              <a:t>Mass of vertex</a:t>
            </a:r>
          </a:p>
        </p:txBody>
      </p:sp>
      <p:pic>
        <p:nvPicPr>
          <p:cNvPr id="320" name="Shape 320"/>
          <p:cNvPicPr preferRelativeResize="0"/>
          <p:nvPr/>
        </p:nvPicPr>
        <p:blipFill rotWithShape="1">
          <a:blip r:embed="rId7">
            <a:alphaModFix/>
          </a:blip>
          <a:srcRect b="13815" l="0" r="0" t="0"/>
          <a:stretch/>
        </p:blipFill>
        <p:spPr>
          <a:xfrm>
            <a:off x="5302925" y="621849"/>
            <a:ext cx="3314999" cy="1053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pic>
        <p:nvPicPr>
          <p:cNvPr id="88" name="Shape 88"/>
          <p:cNvPicPr preferRelativeResize="0"/>
          <p:nvPr/>
        </p:nvPicPr>
        <p:blipFill rotWithShape="1">
          <a:blip r:embed="rId3">
            <a:alphaModFix/>
          </a:blip>
          <a:srcRect b="40216" l="28303" r="23180" t="0"/>
          <a:stretch/>
        </p:blipFill>
        <p:spPr>
          <a:xfrm rot="1585252">
            <a:off x="5707059" y="1944693"/>
            <a:ext cx="1987656" cy="1839113"/>
          </a:xfrm>
          <a:prstGeom prst="rect">
            <a:avLst/>
          </a:prstGeom>
          <a:noFill/>
          <a:ln>
            <a:noFill/>
          </a:ln>
        </p:spPr>
      </p:pic>
      <p:grpSp>
        <p:nvGrpSpPr>
          <p:cNvPr id="89" name="Shape 89"/>
          <p:cNvGrpSpPr/>
          <p:nvPr/>
        </p:nvGrpSpPr>
        <p:grpSpPr>
          <a:xfrm>
            <a:off x="3763205" y="577216"/>
            <a:ext cx="1617572" cy="3230097"/>
            <a:chOff x="3689202" y="744518"/>
            <a:chExt cx="1727990" cy="3450589"/>
          </a:xfrm>
        </p:grpSpPr>
        <p:grpSp>
          <p:nvGrpSpPr>
            <p:cNvPr id="90" name="Shape 90"/>
            <p:cNvGrpSpPr/>
            <p:nvPr/>
          </p:nvGrpSpPr>
          <p:grpSpPr>
            <a:xfrm>
              <a:off x="3689202" y="744518"/>
              <a:ext cx="1727990" cy="3450589"/>
              <a:chOff x="4838000" y="1257050"/>
              <a:chExt cx="1658499" cy="3311824"/>
            </a:xfrm>
          </p:grpSpPr>
          <p:pic>
            <p:nvPicPr>
              <p:cNvPr id="91" name="Shape 91"/>
              <p:cNvPicPr preferRelativeResize="0"/>
              <p:nvPr/>
            </p:nvPicPr>
            <p:blipFill>
              <a:blip r:embed="rId4">
                <a:alphaModFix/>
              </a:blip>
              <a:stretch>
                <a:fillRect/>
              </a:stretch>
            </p:blipFill>
            <p:spPr>
              <a:xfrm>
                <a:off x="4838000" y="1257050"/>
                <a:ext cx="1658499" cy="3311824"/>
              </a:xfrm>
              <a:prstGeom prst="rect">
                <a:avLst/>
              </a:prstGeom>
              <a:noFill/>
              <a:ln>
                <a:noFill/>
              </a:ln>
            </p:spPr>
          </p:pic>
          <p:sp>
            <p:nvSpPr>
              <p:cNvPr id="92" name="Shape 92"/>
              <p:cNvSpPr/>
              <p:nvPr/>
            </p:nvSpPr>
            <p:spPr>
              <a:xfrm>
                <a:off x="4940800" y="1723375"/>
                <a:ext cx="1452900" cy="2487000"/>
              </a:xfrm>
              <a:prstGeom prst="rect">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id="93" name="Shape 93"/>
            <p:cNvPicPr preferRelativeResize="0"/>
            <p:nvPr/>
          </p:nvPicPr>
          <p:blipFill rotWithShape="1">
            <a:blip r:embed="rId5">
              <a:alphaModFix amt="87000"/>
            </a:blip>
            <a:srcRect b="0" l="47274" r="0" t="0"/>
            <a:stretch/>
          </p:blipFill>
          <p:spPr>
            <a:xfrm>
              <a:off x="3788910" y="1230379"/>
              <a:ext cx="1524494" cy="2591316"/>
            </a:xfrm>
            <a:prstGeom prst="rect">
              <a:avLst/>
            </a:prstGeom>
            <a:noFill/>
            <a:ln>
              <a:noFill/>
            </a:ln>
          </p:spPr>
        </p:pic>
        <p:pic>
          <p:nvPicPr>
            <p:cNvPr id="94" name="Shape 94"/>
            <p:cNvPicPr preferRelativeResize="0"/>
            <p:nvPr/>
          </p:nvPicPr>
          <p:blipFill>
            <a:blip r:embed="rId6">
              <a:alphaModFix/>
            </a:blip>
            <a:stretch>
              <a:fillRect/>
            </a:stretch>
          </p:blipFill>
          <p:spPr>
            <a:xfrm>
              <a:off x="4148913" y="1950598"/>
              <a:ext cx="804498" cy="789141"/>
            </a:xfrm>
            <a:prstGeom prst="rect">
              <a:avLst/>
            </a:prstGeom>
            <a:noFill/>
            <a:ln>
              <a:noFill/>
            </a:ln>
          </p:spPr>
        </p:pic>
        <p:pic>
          <p:nvPicPr>
            <p:cNvPr id="95" name="Shape 95"/>
            <p:cNvPicPr preferRelativeResize="0"/>
            <p:nvPr/>
          </p:nvPicPr>
          <p:blipFill>
            <a:blip r:embed="rId7">
              <a:alphaModFix/>
            </a:blip>
            <a:stretch>
              <a:fillRect/>
            </a:stretch>
          </p:blipFill>
          <p:spPr>
            <a:xfrm>
              <a:off x="4307172" y="3027105"/>
              <a:ext cx="492449" cy="483049"/>
            </a:xfrm>
            <a:prstGeom prst="rect">
              <a:avLst/>
            </a:prstGeom>
            <a:noFill/>
            <a:ln>
              <a:noFill/>
            </a:ln>
          </p:spPr>
        </p:pic>
        <p:cxnSp>
          <p:nvCxnSpPr>
            <p:cNvPr id="96" name="Shape 96"/>
            <p:cNvCxnSpPr/>
            <p:nvPr/>
          </p:nvCxnSpPr>
          <p:spPr>
            <a:xfrm rot="10800000">
              <a:off x="4551161" y="2496307"/>
              <a:ext cx="0" cy="695400"/>
            </a:xfrm>
            <a:prstGeom prst="straightConnector1">
              <a:avLst/>
            </a:prstGeom>
            <a:noFill/>
            <a:ln cap="flat" cmpd="sng" w="19050">
              <a:solidFill>
                <a:srgbClr val="FF0000"/>
              </a:solidFill>
              <a:prstDash val="solid"/>
              <a:round/>
              <a:headEnd len="lg" w="lg" type="none"/>
              <a:tailEnd len="lg" w="lg" type="triangle"/>
            </a:ln>
          </p:spPr>
        </p:cxnSp>
        <p:sp>
          <p:nvSpPr>
            <p:cNvPr id="97" name="Shape 97"/>
            <p:cNvSpPr txBox="1"/>
            <p:nvPr/>
          </p:nvSpPr>
          <p:spPr>
            <a:xfrm>
              <a:off x="4165739" y="1203932"/>
              <a:ext cx="775200" cy="383100"/>
            </a:xfrm>
            <a:prstGeom prst="rect">
              <a:avLst/>
            </a:prstGeom>
            <a:noFill/>
            <a:ln>
              <a:noFill/>
            </a:ln>
          </p:spPr>
          <p:txBody>
            <a:bodyPr anchorCtr="0" anchor="t" bIns="91425" lIns="91425" rIns="91425" tIns="91425">
              <a:noAutofit/>
            </a:bodyPr>
            <a:lstStyle/>
            <a:p>
              <a:pPr lvl="0" rtl="0" algn="ctr">
                <a:spcBef>
                  <a:spcPts val="0"/>
                </a:spcBef>
                <a:buNone/>
              </a:pPr>
              <a:r>
                <a:rPr lang="en" sz="1900">
                  <a:solidFill>
                    <a:srgbClr val="FFFFFF"/>
                  </a:solidFill>
                  <a:latin typeface="Oswald"/>
                  <a:ea typeface="Oswald"/>
                  <a:cs typeface="Oswald"/>
                  <a:sym typeface="Oswald"/>
                </a:rPr>
                <a:t>Start </a:t>
              </a:r>
            </a:p>
            <a:p>
              <a:pPr lvl="0" rtl="0" algn="ctr">
                <a:spcBef>
                  <a:spcPts val="0"/>
                </a:spcBef>
                <a:buNone/>
              </a:pPr>
              <a:r>
                <a:rPr lang="en" sz="1900">
                  <a:solidFill>
                    <a:srgbClr val="FFFFFF"/>
                  </a:solidFill>
                  <a:latin typeface="Oswald"/>
                  <a:ea typeface="Oswald"/>
                  <a:cs typeface="Oswald"/>
                  <a:sym typeface="Oswald"/>
                </a:rPr>
                <a:t>Flying</a:t>
              </a:r>
            </a:p>
          </p:txBody>
        </p:sp>
      </p:grpSp>
      <p:sp>
        <p:nvSpPr>
          <p:cNvPr id="98" name="Shape 98"/>
          <p:cNvSpPr txBox="1"/>
          <p:nvPr>
            <p:ph idx="1" type="subTitle"/>
          </p:nvPr>
        </p:nvSpPr>
        <p:spPr>
          <a:xfrm>
            <a:off x="1755900" y="3989875"/>
            <a:ext cx="5632200" cy="1158300"/>
          </a:xfrm>
          <a:prstGeom prst="rect">
            <a:avLst/>
          </a:prstGeom>
        </p:spPr>
        <p:txBody>
          <a:bodyPr anchorCtr="0" anchor="t" bIns="91425" lIns="91425" rIns="91425" tIns="91425">
            <a:noAutofit/>
          </a:bodyPr>
          <a:lstStyle/>
          <a:p>
            <a:pPr lvl="0" rtl="0">
              <a:spcBef>
                <a:spcPts val="0"/>
              </a:spcBef>
              <a:buNone/>
            </a:pPr>
            <a:r>
              <a:rPr lang="en" sz="2500">
                <a:latin typeface="Open Sans"/>
                <a:ea typeface="Open Sans"/>
                <a:cs typeface="Open Sans"/>
                <a:sym typeface="Open Sans"/>
              </a:rPr>
              <a:t>Let’s blow a virtual bubble!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Natural move of bubble</a:t>
            </a:r>
          </a:p>
        </p:txBody>
      </p:sp>
      <p:sp>
        <p:nvSpPr>
          <p:cNvPr id="326" name="Shape 326"/>
          <p:cNvSpPr txBox="1"/>
          <p:nvPr>
            <p:ph idx="1" type="body"/>
          </p:nvPr>
        </p:nvSpPr>
        <p:spPr>
          <a:xfrm>
            <a:off x="311700" y="1152475"/>
            <a:ext cx="4259400" cy="3416400"/>
          </a:xfrm>
          <a:prstGeom prst="rect">
            <a:avLst/>
          </a:prstGeom>
        </p:spPr>
        <p:txBody>
          <a:bodyPr anchorCtr="0" anchor="t" bIns="91425" lIns="91425" rIns="91425" tIns="91425">
            <a:noAutofit/>
          </a:bodyPr>
          <a:lstStyle/>
          <a:p>
            <a:pPr indent="-330200" lvl="0" marL="457200" rtl="0">
              <a:lnSpc>
                <a:spcPct val="100000"/>
              </a:lnSpc>
              <a:spcBef>
                <a:spcPts val="0"/>
              </a:spcBef>
              <a:spcAft>
                <a:spcPts val="1000"/>
              </a:spcAft>
              <a:buSzPct val="100000"/>
            </a:pPr>
            <a:r>
              <a:rPr lang="en" sz="1600"/>
              <a:t>Gravity → acceleration → displacement</a:t>
            </a:r>
          </a:p>
          <a:p>
            <a:pPr indent="-330200" lvl="0" marL="457200" rtl="0">
              <a:lnSpc>
                <a:spcPct val="100000"/>
              </a:lnSpc>
              <a:spcBef>
                <a:spcPts val="0"/>
              </a:spcBef>
              <a:spcAft>
                <a:spcPts val="1000"/>
              </a:spcAft>
              <a:buSzPct val="100000"/>
            </a:pPr>
            <a:r>
              <a:rPr lang="en" sz="1600"/>
              <a:t>Tuned parameter</a:t>
            </a:r>
          </a:p>
          <a:p>
            <a:pPr indent="-330200" lvl="1" marL="914400" rtl="0">
              <a:lnSpc>
                <a:spcPct val="100000"/>
              </a:lnSpc>
              <a:spcBef>
                <a:spcPts val="0"/>
              </a:spcBef>
              <a:spcAft>
                <a:spcPts val="1000"/>
              </a:spcAft>
              <a:buSzPct val="100000"/>
            </a:pPr>
            <a:r>
              <a:rPr lang="en" sz="1600"/>
              <a:t>Constant G</a:t>
            </a:r>
          </a:p>
          <a:p>
            <a:pPr indent="-330200" lvl="1" marL="914400" rtl="0">
              <a:lnSpc>
                <a:spcPct val="100000"/>
              </a:lnSpc>
              <a:spcBef>
                <a:spcPts val="0"/>
              </a:spcBef>
              <a:spcAft>
                <a:spcPts val="1000"/>
              </a:spcAft>
              <a:buSzPct val="100000"/>
            </a:pPr>
            <a:r>
              <a:rPr lang="en" sz="1600"/>
              <a:t>Velocity damping ratio</a:t>
            </a:r>
          </a:p>
          <a:p>
            <a:pPr indent="-330200" lvl="1" marL="914400" rtl="0">
              <a:lnSpc>
                <a:spcPct val="100000"/>
              </a:lnSpc>
              <a:spcBef>
                <a:spcPts val="0"/>
              </a:spcBef>
              <a:spcAft>
                <a:spcPts val="1000"/>
              </a:spcAft>
              <a:buSzPct val="100000"/>
            </a:pPr>
            <a:r>
              <a:rPr lang="en" sz="1600"/>
              <a:t>Mass of vertex</a:t>
            </a:r>
          </a:p>
        </p:txBody>
      </p:sp>
      <p:sp>
        <p:nvSpPr>
          <p:cNvPr id="327" name="Shape 327" title="Record 2016 11 17 09 06 26 77">
            <a:hlinkClick r:id="rId3"/>
          </p:cNvPr>
          <p:cNvSpPr/>
          <p:nvPr/>
        </p:nvSpPr>
        <p:spPr>
          <a:xfrm>
            <a:off x="4571100" y="1714500"/>
            <a:ext cx="4572000" cy="3429000"/>
          </a:xfrm>
          <a:prstGeom prst="rect">
            <a:avLst/>
          </a:prstGeom>
          <a:blipFill>
            <a:blip r:embed="rId4">
              <a:alphaModFix/>
            </a:blip>
            <a:stretch>
              <a:fillRect/>
            </a:stretch>
          </a:blipFill>
          <a:ln>
            <a:noFill/>
          </a:ln>
        </p:spPr>
      </p:sp>
      <p:pic>
        <p:nvPicPr>
          <p:cNvPr id="328" name="Shape 328"/>
          <p:cNvPicPr preferRelativeResize="0"/>
          <p:nvPr/>
        </p:nvPicPr>
        <p:blipFill>
          <a:blip r:embed="rId5">
            <a:alphaModFix/>
          </a:blip>
          <a:stretch>
            <a:fillRect/>
          </a:stretch>
        </p:blipFill>
        <p:spPr>
          <a:xfrm>
            <a:off x="2304035" y="4481266"/>
            <a:ext cx="1079513" cy="3376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Natural look of bubble</a:t>
            </a:r>
          </a:p>
        </p:txBody>
      </p:sp>
      <p:sp>
        <p:nvSpPr>
          <p:cNvPr id="334" name="Shape 334"/>
          <p:cNvSpPr txBox="1"/>
          <p:nvPr>
            <p:ph idx="1" type="body"/>
          </p:nvPr>
        </p:nvSpPr>
        <p:spPr>
          <a:xfrm>
            <a:off x="311700" y="1152475"/>
            <a:ext cx="4259400" cy="3416400"/>
          </a:xfrm>
          <a:prstGeom prst="rect">
            <a:avLst/>
          </a:prstGeom>
        </p:spPr>
        <p:txBody>
          <a:bodyPr anchorCtr="0" anchor="t" bIns="91425" lIns="91425" rIns="91425" tIns="91425">
            <a:noAutofit/>
          </a:bodyPr>
          <a:lstStyle/>
          <a:p>
            <a:pPr indent="-330200" lvl="0" marL="457200" marR="0" rtl="0" algn="l">
              <a:lnSpc>
                <a:spcPct val="100000"/>
              </a:lnSpc>
              <a:spcBef>
                <a:spcPts val="0"/>
              </a:spcBef>
              <a:spcAft>
                <a:spcPts val="1000"/>
              </a:spcAft>
              <a:buClr>
                <a:schemeClr val="dk2"/>
              </a:buClr>
              <a:buSzPct val="100000"/>
              <a:buFont typeface="Arial"/>
            </a:pPr>
            <a:r>
              <a:rPr lang="en" sz="1600"/>
              <a:t>Cube maps</a:t>
            </a:r>
          </a:p>
          <a:p>
            <a:pPr indent="-330200" lvl="0" marL="457200" marR="0" rtl="0" algn="l">
              <a:lnSpc>
                <a:spcPct val="100000"/>
              </a:lnSpc>
              <a:spcBef>
                <a:spcPts val="0"/>
              </a:spcBef>
              <a:spcAft>
                <a:spcPts val="1000"/>
              </a:spcAft>
              <a:buClr>
                <a:schemeClr val="dk2"/>
              </a:buClr>
              <a:buSzPct val="100000"/>
              <a:buFont typeface="Arial"/>
            </a:pPr>
            <a:r>
              <a:rPr lang="en" sz="1600"/>
              <a:t>Alpha blending</a:t>
            </a:r>
          </a:p>
        </p:txBody>
      </p:sp>
      <p:sp>
        <p:nvSpPr>
          <p:cNvPr descr="I created this video with the YouTube Video Editor (http://www.youtube.com/editor)" id="335" name="Shape 335" title="My Edited Video">
            <a:hlinkClick r:id="rId3"/>
          </p:cNvPr>
          <p:cNvSpPr/>
          <p:nvPr/>
        </p:nvSpPr>
        <p:spPr>
          <a:xfrm>
            <a:off x="4571100" y="1714500"/>
            <a:ext cx="4572000" cy="3429000"/>
          </a:xfrm>
          <a:prstGeom prst="rect">
            <a:avLst/>
          </a:prstGeom>
          <a:blipFill>
            <a:blip r:embed="rId4">
              <a:alphaModFix/>
            </a:blip>
            <a:stretch>
              <a:fillRect/>
            </a:stretch>
          </a:blipFill>
          <a:ln>
            <a:noFill/>
          </a:ln>
        </p:spPr>
      </p:sp>
      <p:pic>
        <p:nvPicPr>
          <p:cNvPr id="336" name="Shape 336"/>
          <p:cNvPicPr preferRelativeResize="0"/>
          <p:nvPr/>
        </p:nvPicPr>
        <p:blipFill rotWithShape="1">
          <a:blip r:embed="rId5">
            <a:alphaModFix/>
          </a:blip>
          <a:srcRect b="0" l="0" r="0" t="-8038"/>
          <a:stretch/>
        </p:blipFill>
        <p:spPr>
          <a:xfrm>
            <a:off x="447350" y="2720350"/>
            <a:ext cx="3014300" cy="2260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Natural control of bubble</a:t>
            </a:r>
          </a:p>
        </p:txBody>
      </p:sp>
      <p:sp>
        <p:nvSpPr>
          <p:cNvPr id="342" name="Shape 342"/>
          <p:cNvSpPr txBox="1"/>
          <p:nvPr>
            <p:ph idx="1" type="body"/>
          </p:nvPr>
        </p:nvSpPr>
        <p:spPr>
          <a:xfrm>
            <a:off x="311700" y="1152475"/>
            <a:ext cx="4259400" cy="3416400"/>
          </a:xfrm>
          <a:prstGeom prst="rect">
            <a:avLst/>
          </a:prstGeom>
        </p:spPr>
        <p:txBody>
          <a:bodyPr anchorCtr="0" anchor="t" bIns="91425" lIns="91425" rIns="91425" tIns="91425">
            <a:noAutofit/>
          </a:bodyPr>
          <a:lstStyle/>
          <a:p>
            <a:pPr indent="-330200" lvl="0" marL="457200" rtl="0">
              <a:spcBef>
                <a:spcPts val="0"/>
              </a:spcBef>
              <a:buSzPct val="100000"/>
            </a:pPr>
            <a:r>
              <a:rPr lang="en" sz="1600"/>
              <a:t>Blowing pressure → </a:t>
            </a:r>
            <a:br>
              <a:rPr lang="en" sz="1600"/>
            </a:br>
            <a:r>
              <a:rPr lang="en" sz="1600"/>
              <a:t>acceleration → displacement</a:t>
            </a:r>
          </a:p>
          <a:p>
            <a:pPr indent="-330200" lvl="0" marL="457200" rtl="0">
              <a:spcBef>
                <a:spcPts val="0"/>
              </a:spcBef>
              <a:buSzPct val="100000"/>
            </a:pPr>
            <a:r>
              <a:rPr lang="en" sz="1600"/>
              <a:t>Force direction: </a:t>
            </a:r>
            <a:br>
              <a:rPr lang="en" sz="1600"/>
            </a:br>
            <a:r>
              <a:rPr lang="en" sz="1600"/>
              <a:t>camera’s view vector</a:t>
            </a:r>
          </a:p>
          <a:p>
            <a:pPr indent="-330200" lvl="0" marL="457200" rtl="0">
              <a:spcBef>
                <a:spcPts val="0"/>
              </a:spcBef>
              <a:buSzPct val="100000"/>
            </a:pPr>
            <a:r>
              <a:rPr lang="en" sz="1600"/>
              <a:t>Camera following the bubble</a:t>
            </a:r>
          </a:p>
        </p:txBody>
      </p:sp>
      <p:sp>
        <p:nvSpPr>
          <p:cNvPr id="343" name="Shape 343" title="MAH03004">
            <a:hlinkClick r:id="rId3"/>
          </p:cNvPr>
          <p:cNvSpPr/>
          <p:nvPr/>
        </p:nvSpPr>
        <p:spPr>
          <a:xfrm>
            <a:off x="4180125" y="1421275"/>
            <a:ext cx="4962974" cy="3722225"/>
          </a:xfrm>
          <a:prstGeom prst="rect">
            <a:avLst/>
          </a:prstGeom>
          <a:blipFill>
            <a:blip r:embed="rId4">
              <a:alphaModFix/>
            </a:blip>
            <a:stretch>
              <a:fillRect/>
            </a:stretch>
          </a:blipFill>
          <a:ln>
            <a:noFill/>
          </a:ln>
        </p:spPr>
      </p:sp>
      <p:pic>
        <p:nvPicPr>
          <p:cNvPr id="344" name="Shape 344"/>
          <p:cNvPicPr preferRelativeResize="0"/>
          <p:nvPr/>
        </p:nvPicPr>
        <p:blipFill>
          <a:blip r:embed="rId5">
            <a:alphaModFix/>
          </a:blip>
          <a:stretch>
            <a:fillRect/>
          </a:stretch>
        </p:blipFill>
        <p:spPr>
          <a:xfrm>
            <a:off x="2304035" y="4481266"/>
            <a:ext cx="1079513" cy="3376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Step 3: Advanced graphics</a:t>
            </a:r>
          </a:p>
        </p:txBody>
      </p:sp>
      <p:sp>
        <p:nvSpPr>
          <p:cNvPr id="104" name="Shape 104"/>
          <p:cNvSpPr txBox="1"/>
          <p:nvPr>
            <p:ph idx="1" type="body"/>
          </p:nvPr>
        </p:nvSpPr>
        <p:spPr>
          <a:xfrm>
            <a:off x="311700" y="1152475"/>
            <a:ext cx="4754700" cy="3416400"/>
          </a:xfrm>
          <a:prstGeom prst="rect">
            <a:avLst/>
          </a:prstGeom>
        </p:spPr>
        <p:txBody>
          <a:bodyPr anchorCtr="0" anchor="t" bIns="91425" lIns="91425" rIns="91425" tIns="91425">
            <a:noAutofit/>
          </a:bodyPr>
          <a:lstStyle/>
          <a:p>
            <a:pPr indent="-330200" lvl="0" marL="457200" rtl="0">
              <a:spcBef>
                <a:spcPts val="0"/>
              </a:spcBef>
              <a:buSzPct val="100000"/>
            </a:pPr>
            <a:r>
              <a:rPr lang="en"/>
              <a:t>Sang-Gyun</a:t>
            </a:r>
          </a:p>
          <a:p>
            <a:pPr indent="-228600" lvl="1" marL="914400" rtl="0">
              <a:spcBef>
                <a:spcPts val="0"/>
              </a:spcBef>
            </a:pPr>
            <a:r>
              <a:rPr lang="en"/>
              <a:t>Refine the game logic</a:t>
            </a:r>
          </a:p>
          <a:p>
            <a:pPr indent="-330200" lvl="1" marL="914400" rtl="0">
              <a:spcBef>
                <a:spcPts val="0"/>
              </a:spcBef>
              <a:buSzPct val="100000"/>
            </a:pPr>
            <a:r>
              <a:rPr lang="en"/>
              <a:t>Dying bubble</a:t>
            </a:r>
          </a:p>
          <a:p>
            <a:pPr indent="-330200" lvl="1" marL="914400" rtl="0">
              <a:spcBef>
                <a:spcPts val="0"/>
              </a:spcBef>
              <a:buSzPct val="100000"/>
            </a:pPr>
            <a:r>
              <a:rPr lang="en"/>
              <a:t>Trajectory of bubble</a:t>
            </a:r>
          </a:p>
          <a:p>
            <a:pPr indent="-330200" lvl="0" marL="457200" marR="0" rtl="0" algn="l">
              <a:lnSpc>
                <a:spcPct val="115000"/>
              </a:lnSpc>
              <a:spcBef>
                <a:spcPts val="0"/>
              </a:spcBef>
              <a:spcAft>
                <a:spcPts val="0"/>
              </a:spcAft>
              <a:buClr>
                <a:schemeClr val="dk2"/>
              </a:buClr>
              <a:buSzPct val="100000"/>
              <a:buFont typeface="Arial"/>
            </a:pPr>
            <a:r>
              <a:rPr lang="en"/>
              <a:t>Hoon Min</a:t>
            </a:r>
          </a:p>
          <a:p>
            <a:pPr indent="-330200" lvl="1" marL="914400" rtl="0">
              <a:spcBef>
                <a:spcPts val="0"/>
              </a:spcBef>
              <a:buSzPct val="100000"/>
            </a:pPr>
            <a:r>
              <a:rPr lang="en"/>
              <a:t>Item generator</a:t>
            </a:r>
          </a:p>
          <a:p>
            <a:pPr indent="-330200" lvl="1" marL="914400" rtl="0">
              <a:spcBef>
                <a:spcPts val="0"/>
              </a:spcBef>
              <a:spcAft>
                <a:spcPts val="0"/>
              </a:spcAft>
              <a:buSzPct val="100000"/>
            </a:pPr>
            <a:r>
              <a:rPr lang="en"/>
              <a:t>Triplanar mapping for mountain</a:t>
            </a:r>
          </a:p>
          <a:p>
            <a:pPr indent="-330200" lvl="1" marL="914400" rtl="0">
              <a:spcBef>
                <a:spcPts val="0"/>
              </a:spcBef>
              <a:spcAft>
                <a:spcPts val="0"/>
              </a:spcAft>
              <a:buSzPct val="100000"/>
            </a:pPr>
            <a:r>
              <a:rPr lang="en"/>
              <a:t>Map transparency control </a:t>
            </a:r>
          </a:p>
          <a:p>
            <a:pPr indent="-330200" lvl="0" marL="457200" rtl="0">
              <a:spcBef>
                <a:spcPts val="0"/>
              </a:spcBef>
              <a:spcAft>
                <a:spcPts val="0"/>
              </a:spcAft>
              <a:buSzPct val="100000"/>
            </a:pPr>
            <a:r>
              <a:rPr lang="en"/>
              <a:t>Jong Min</a:t>
            </a:r>
          </a:p>
          <a:p>
            <a:pPr indent="-330200" lvl="1" marL="914400" rtl="0">
              <a:spcBef>
                <a:spcPts val="0"/>
              </a:spcBef>
              <a:spcAft>
                <a:spcPts val="0"/>
              </a:spcAft>
              <a:buSzPct val="100000"/>
            </a:pPr>
            <a:r>
              <a:rPr lang="en"/>
              <a:t>Bubble - Map collision</a:t>
            </a:r>
          </a:p>
          <a:p>
            <a:pPr indent="-330200" lvl="1" marL="914400" rtl="0">
              <a:spcBef>
                <a:spcPts val="0"/>
              </a:spcBef>
              <a:spcAft>
                <a:spcPts val="0"/>
              </a:spcAft>
              <a:buSzPct val="100000"/>
            </a:pPr>
            <a:r>
              <a:rPr lang="en"/>
              <a:t>Waving sea</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idx="1" type="body"/>
          </p:nvPr>
        </p:nvSpPr>
        <p:spPr>
          <a:xfrm>
            <a:off x="311700" y="1152475"/>
            <a:ext cx="3724200" cy="3416400"/>
          </a:xfrm>
          <a:prstGeom prst="rect">
            <a:avLst/>
          </a:prstGeom>
        </p:spPr>
        <p:txBody>
          <a:bodyPr anchorCtr="0" anchor="t" bIns="91425" lIns="91425" rIns="91425" tIns="91425">
            <a:noAutofit/>
          </a:bodyPr>
          <a:lstStyle/>
          <a:p>
            <a:pPr indent="-228600" lvl="0" marL="457200" rtl="0">
              <a:lnSpc>
                <a:spcPct val="100000"/>
              </a:lnSpc>
              <a:spcBef>
                <a:spcPts val="0"/>
              </a:spcBef>
              <a:spcAft>
                <a:spcPts val="1000"/>
              </a:spcAft>
              <a:buAutoNum type="arabicPeriod"/>
            </a:pPr>
            <a:r>
              <a:rPr lang="en"/>
              <a:t>Get all Items scattered around the map.</a:t>
            </a:r>
          </a:p>
          <a:p>
            <a:pPr indent="-228600" lvl="0" marL="457200">
              <a:lnSpc>
                <a:spcPct val="100000"/>
              </a:lnSpc>
              <a:spcBef>
                <a:spcPts val="0"/>
              </a:spcBef>
              <a:spcAft>
                <a:spcPts val="1000"/>
              </a:spcAft>
              <a:buAutoNum type="arabicPeriod"/>
            </a:pPr>
            <a:r>
              <a:rPr lang="en"/>
              <a:t>Bubble shrinks as time passed or it collides to obstacles. </a:t>
            </a:r>
          </a:p>
          <a:p>
            <a:pPr indent="-228600" lvl="0" marL="457200">
              <a:spcBef>
                <a:spcPts val="0"/>
              </a:spcBef>
              <a:spcAft>
                <a:spcPts val="1000"/>
              </a:spcAft>
              <a:buAutoNum type="arabicPeriod"/>
            </a:pPr>
            <a:r>
              <a:rPr lang="en"/>
              <a:t>Radius of the bubble recovers by getting an item.</a:t>
            </a:r>
          </a:p>
        </p:txBody>
      </p:sp>
      <p:sp>
        <p:nvSpPr>
          <p:cNvPr id="110" name="Shape 11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Refine the game logic</a:t>
            </a:r>
          </a:p>
        </p:txBody>
      </p:sp>
      <p:pic>
        <p:nvPicPr>
          <p:cNvPr id="111" name="Shape 111"/>
          <p:cNvPicPr preferRelativeResize="0"/>
          <p:nvPr/>
        </p:nvPicPr>
        <p:blipFill rotWithShape="1">
          <a:blip r:embed="rId3">
            <a:alphaModFix/>
          </a:blip>
          <a:srcRect b="0" l="0" r="25942" t="0"/>
          <a:stretch/>
        </p:blipFill>
        <p:spPr>
          <a:xfrm>
            <a:off x="4456374" y="402975"/>
            <a:ext cx="2960425" cy="2267425"/>
          </a:xfrm>
          <a:prstGeom prst="rect">
            <a:avLst/>
          </a:prstGeom>
          <a:noFill/>
          <a:ln>
            <a:noFill/>
          </a:ln>
        </p:spPr>
      </p:pic>
      <p:pic>
        <p:nvPicPr>
          <p:cNvPr id="112" name="Shape 112"/>
          <p:cNvPicPr preferRelativeResize="0"/>
          <p:nvPr/>
        </p:nvPicPr>
        <p:blipFill rotWithShape="1">
          <a:blip r:embed="rId4">
            <a:alphaModFix/>
          </a:blip>
          <a:srcRect b="0" l="0" r="21500" t="0"/>
          <a:stretch/>
        </p:blipFill>
        <p:spPr>
          <a:xfrm>
            <a:off x="4456375" y="2718625"/>
            <a:ext cx="2960424" cy="2320700"/>
          </a:xfrm>
          <a:prstGeom prst="rect">
            <a:avLst/>
          </a:prstGeom>
          <a:noFill/>
          <a:ln>
            <a:noFill/>
          </a:ln>
        </p:spPr>
      </p:pic>
      <p:pic>
        <p:nvPicPr>
          <p:cNvPr id="113" name="Shape 113"/>
          <p:cNvPicPr preferRelativeResize="0"/>
          <p:nvPr/>
        </p:nvPicPr>
        <p:blipFill rotWithShape="1">
          <a:blip r:embed="rId5">
            <a:alphaModFix/>
          </a:blip>
          <a:srcRect b="40216" l="28303" r="23180" t="0"/>
          <a:stretch/>
        </p:blipFill>
        <p:spPr>
          <a:xfrm rot="1585252">
            <a:off x="7686859" y="2864168"/>
            <a:ext cx="1987656" cy="18391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tIns="91425">
            <a:noAutofit/>
          </a:bodyPr>
          <a:lstStyle/>
          <a:p>
            <a:pPr indent="0" lvl="0" marL="0">
              <a:spcBef>
                <a:spcPts val="0"/>
              </a:spcBef>
              <a:buNone/>
            </a:pPr>
            <a:r>
              <a:rPr lang="en"/>
              <a:t>Dying bubble as time passed</a:t>
            </a:r>
          </a:p>
          <a:p>
            <a:pPr lvl="0">
              <a:spcBef>
                <a:spcPts val="0"/>
              </a:spcBef>
              <a:buNone/>
            </a:pPr>
            <a:r>
              <a:t/>
            </a:r>
            <a:endParaRPr/>
          </a:p>
        </p:txBody>
      </p:sp>
      <p:sp>
        <p:nvSpPr>
          <p:cNvPr id="119" name="Shape 119"/>
          <p:cNvSpPr txBox="1"/>
          <p:nvPr>
            <p:ph idx="1" type="body"/>
          </p:nvPr>
        </p:nvSpPr>
        <p:spPr>
          <a:xfrm>
            <a:off x="311700" y="1152475"/>
            <a:ext cx="3221100" cy="3416400"/>
          </a:xfrm>
          <a:prstGeom prst="rect">
            <a:avLst/>
          </a:prstGeom>
        </p:spPr>
        <p:txBody>
          <a:bodyPr anchorCtr="0" anchor="t" bIns="91425" lIns="91425" rIns="91425" tIns="91425">
            <a:noAutofit/>
          </a:bodyPr>
          <a:lstStyle/>
          <a:p>
            <a:pPr indent="-228600" lvl="0" marL="457200">
              <a:spcBef>
                <a:spcPts val="0"/>
              </a:spcBef>
            </a:pPr>
            <a:r>
              <a:rPr lang="en"/>
              <a:t>Decrease bubble’s radius as time passed</a:t>
            </a:r>
          </a:p>
        </p:txBody>
      </p:sp>
      <p:sp>
        <p:nvSpPr>
          <p:cNvPr id="120" name="Shape 120" title="수축">
            <a:hlinkClick r:id="rId3"/>
          </p:cNvPr>
          <p:cNvSpPr/>
          <p:nvPr/>
        </p:nvSpPr>
        <p:spPr>
          <a:xfrm>
            <a:off x="3822633" y="1152475"/>
            <a:ext cx="5321366" cy="3991024"/>
          </a:xfrm>
          <a:prstGeom prst="rect">
            <a:avLst/>
          </a:prstGeom>
          <a:blipFill>
            <a:blip r:embed="rId4">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rIns="91425" tIns="91425">
            <a:noAutofit/>
          </a:bodyPr>
          <a:lstStyle/>
          <a:p>
            <a:pPr indent="0" lvl="0" marL="0" rtl="0">
              <a:spcBef>
                <a:spcPts val="0"/>
              </a:spcBef>
              <a:buNone/>
            </a:pPr>
            <a:r>
              <a:rPr lang="en"/>
              <a:t>Trajectory of bubble</a:t>
            </a:r>
          </a:p>
          <a:p>
            <a:pPr lvl="0" rtl="0">
              <a:spcBef>
                <a:spcPts val="0"/>
              </a:spcBef>
              <a:buNone/>
            </a:pPr>
            <a:r>
              <a:t/>
            </a:r>
            <a:endParaRPr/>
          </a:p>
        </p:txBody>
      </p:sp>
      <p:sp>
        <p:nvSpPr>
          <p:cNvPr id="126" name="Shape 126"/>
          <p:cNvSpPr txBox="1"/>
          <p:nvPr>
            <p:ph idx="1" type="body"/>
          </p:nvPr>
        </p:nvSpPr>
        <p:spPr>
          <a:xfrm>
            <a:off x="311700" y="1152475"/>
            <a:ext cx="3635100" cy="3416400"/>
          </a:xfrm>
          <a:prstGeom prst="rect">
            <a:avLst/>
          </a:prstGeom>
        </p:spPr>
        <p:txBody>
          <a:bodyPr anchorCtr="0" anchor="t" bIns="91425" lIns="91425" rIns="91425" tIns="91425">
            <a:noAutofit/>
          </a:bodyPr>
          <a:lstStyle/>
          <a:p>
            <a:pPr indent="-228600" lvl="0" marL="457200" rtl="0">
              <a:spcBef>
                <a:spcPts val="0"/>
              </a:spcBef>
            </a:pPr>
            <a:r>
              <a:rPr lang="en"/>
              <a:t>To help to understand spatial locomotion of bubble</a:t>
            </a:r>
          </a:p>
        </p:txBody>
      </p:sp>
      <p:pic>
        <p:nvPicPr>
          <p:cNvPr id="127" name="Shape 127"/>
          <p:cNvPicPr preferRelativeResize="0"/>
          <p:nvPr/>
        </p:nvPicPr>
        <p:blipFill rotWithShape="1">
          <a:blip r:embed="rId3">
            <a:alphaModFix/>
          </a:blip>
          <a:srcRect b="28305" l="0" r="10104" t="6653"/>
          <a:stretch/>
        </p:blipFill>
        <p:spPr>
          <a:xfrm>
            <a:off x="811775" y="2082849"/>
            <a:ext cx="2659225" cy="1448324"/>
          </a:xfrm>
          <a:prstGeom prst="rect">
            <a:avLst/>
          </a:prstGeom>
          <a:noFill/>
          <a:ln>
            <a:noFill/>
          </a:ln>
        </p:spPr>
      </p:pic>
      <p:sp>
        <p:nvSpPr>
          <p:cNvPr id="128" name="Shape 128" title="mobizen 20161201 071325 1">
            <a:hlinkClick r:id="rId4"/>
          </p:cNvPr>
          <p:cNvSpPr/>
          <p:nvPr/>
        </p:nvSpPr>
        <p:spPr>
          <a:xfrm>
            <a:off x="4002825" y="1287625"/>
            <a:ext cx="5141175" cy="3855875"/>
          </a:xfrm>
          <a:prstGeom prst="rect">
            <a:avLst/>
          </a:prstGeom>
          <a:blipFill>
            <a:blip r:embed="rId5">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indent="0" lvl="0" marL="0">
              <a:spcBef>
                <a:spcPts val="0"/>
              </a:spcBef>
              <a:buNone/>
            </a:pPr>
            <a:r>
              <a:rPr lang="en"/>
              <a:t>Item generator</a:t>
            </a:r>
          </a:p>
          <a:p>
            <a:pPr lvl="0">
              <a:spcBef>
                <a:spcPts val="0"/>
              </a:spcBef>
              <a:buNone/>
            </a:pPr>
            <a:r>
              <a:t/>
            </a:r>
            <a:endParaRPr/>
          </a:p>
        </p:txBody>
      </p:sp>
      <p:sp>
        <p:nvSpPr>
          <p:cNvPr id="134" name="Shape 134"/>
          <p:cNvSpPr txBox="1"/>
          <p:nvPr/>
        </p:nvSpPr>
        <p:spPr>
          <a:xfrm>
            <a:off x="3510650" y="1317950"/>
            <a:ext cx="4630200" cy="3207300"/>
          </a:xfrm>
          <a:prstGeom prst="rect">
            <a:avLst/>
          </a:prstGeom>
          <a:noFill/>
          <a:ln>
            <a:noFill/>
          </a:ln>
        </p:spPr>
        <p:txBody>
          <a:bodyPr anchorCtr="0" anchor="t" bIns="91425" lIns="91425" rIns="91425" tIns="91425">
            <a:noAutofit/>
          </a:bodyPr>
          <a:lstStyle/>
          <a:p>
            <a:pPr indent="-342900" lvl="0" marL="457200" rtl="0">
              <a:spcBef>
                <a:spcPts val="0"/>
              </a:spcBef>
              <a:buSzPct val="100000"/>
              <a:buChar char="●"/>
            </a:pPr>
            <a:r>
              <a:rPr lang="en" sz="1800"/>
              <a:t>To avoid overlapping of items and the map, we implemented own algorithm for putting items.</a:t>
            </a:r>
          </a:p>
          <a:p>
            <a:pPr lvl="0" rtl="0">
              <a:spcBef>
                <a:spcPts val="0"/>
              </a:spcBef>
              <a:buNone/>
            </a:pPr>
            <a:r>
              <a:t/>
            </a:r>
            <a:endParaRPr sz="1800"/>
          </a:p>
          <a:p>
            <a:pPr indent="-342900" lvl="0" marL="457200" rtl="0">
              <a:spcBef>
                <a:spcPts val="0"/>
              </a:spcBef>
              <a:buSzPct val="100000"/>
              <a:buChar char="●"/>
            </a:pPr>
            <a:r>
              <a:rPr lang="en" sz="1800"/>
              <a:t>After we choose the location of an item, we use the height information of the map to determine the minimum height of the item such that it does not overlap with the mountains.</a:t>
            </a:r>
          </a:p>
        </p:txBody>
      </p:sp>
      <p:pic>
        <p:nvPicPr>
          <p:cNvPr descr="item.PNG" id="135" name="Shape 135"/>
          <p:cNvPicPr preferRelativeResize="0"/>
          <p:nvPr/>
        </p:nvPicPr>
        <p:blipFill rotWithShape="1">
          <a:blip r:embed="rId3">
            <a:alphaModFix/>
          </a:blip>
          <a:srcRect b="18461" l="17917" r="17582" t="25219"/>
          <a:stretch/>
        </p:blipFill>
        <p:spPr>
          <a:xfrm>
            <a:off x="852900" y="1131824"/>
            <a:ext cx="2466350" cy="357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Triplanar mapping for mountain</a:t>
            </a:r>
          </a:p>
        </p:txBody>
      </p:sp>
      <p:pic>
        <p:nvPicPr>
          <p:cNvPr descr="8.PNG" id="141" name="Shape 141"/>
          <p:cNvPicPr preferRelativeResize="0"/>
          <p:nvPr/>
        </p:nvPicPr>
        <p:blipFill rotWithShape="1">
          <a:blip r:embed="rId3">
            <a:alphaModFix/>
          </a:blip>
          <a:srcRect b="0" l="0" r="13464" t="0"/>
          <a:stretch/>
        </p:blipFill>
        <p:spPr>
          <a:xfrm>
            <a:off x="530175" y="1176825"/>
            <a:ext cx="2548925" cy="3627950"/>
          </a:xfrm>
          <a:prstGeom prst="rect">
            <a:avLst/>
          </a:prstGeom>
          <a:noFill/>
          <a:ln>
            <a:noFill/>
          </a:ln>
        </p:spPr>
      </p:pic>
      <p:pic>
        <p:nvPicPr>
          <p:cNvPr descr="triplanar.PNG" id="142" name="Shape 142"/>
          <p:cNvPicPr preferRelativeResize="0"/>
          <p:nvPr/>
        </p:nvPicPr>
        <p:blipFill rotWithShape="1">
          <a:blip r:embed="rId4">
            <a:alphaModFix/>
          </a:blip>
          <a:srcRect b="18137" l="19671" r="27218" t="32843"/>
          <a:stretch/>
        </p:blipFill>
        <p:spPr>
          <a:xfrm>
            <a:off x="3370700" y="1176812"/>
            <a:ext cx="2402600" cy="3661900"/>
          </a:xfrm>
          <a:prstGeom prst="rect">
            <a:avLst/>
          </a:prstGeom>
          <a:noFill/>
          <a:ln>
            <a:noFill/>
          </a:ln>
        </p:spPr>
      </p:pic>
      <p:cxnSp>
        <p:nvCxnSpPr>
          <p:cNvPr id="143" name="Shape 143"/>
          <p:cNvCxnSpPr/>
          <p:nvPr/>
        </p:nvCxnSpPr>
        <p:spPr>
          <a:xfrm flipH="1" rot="10800000">
            <a:off x="1656175" y="3499050"/>
            <a:ext cx="3125700" cy="69900"/>
          </a:xfrm>
          <a:prstGeom prst="straightConnector1">
            <a:avLst/>
          </a:prstGeom>
          <a:noFill/>
          <a:ln cap="flat" cmpd="sng" w="38100">
            <a:solidFill>
              <a:srgbClr val="FF0000"/>
            </a:solidFill>
            <a:prstDash val="solid"/>
            <a:round/>
            <a:headEnd len="lg" w="lg" type="none"/>
            <a:tailEnd len="lg" w="lg" type="triangle"/>
          </a:ln>
        </p:spPr>
      </p:cxnSp>
      <p:sp>
        <p:nvSpPr>
          <p:cNvPr id="144" name="Shape 144"/>
          <p:cNvSpPr txBox="1"/>
          <p:nvPr/>
        </p:nvSpPr>
        <p:spPr>
          <a:xfrm>
            <a:off x="5889950" y="1387925"/>
            <a:ext cx="3009300" cy="3090900"/>
          </a:xfrm>
          <a:prstGeom prst="rect">
            <a:avLst/>
          </a:prstGeom>
          <a:noFill/>
          <a:ln>
            <a:noFill/>
          </a:ln>
        </p:spPr>
        <p:txBody>
          <a:bodyPr anchorCtr="0" anchor="t" bIns="91425" lIns="91425" rIns="91425" tIns="91425">
            <a:noAutofit/>
          </a:bodyPr>
          <a:lstStyle/>
          <a:p>
            <a:pPr indent="-342900" lvl="0" marL="457200" rtl="0">
              <a:spcBef>
                <a:spcPts val="0"/>
              </a:spcBef>
              <a:buSzPct val="100000"/>
              <a:buChar char="●"/>
            </a:pPr>
            <a:r>
              <a:rPr lang="en" sz="1800"/>
              <a:t>By using the </a:t>
            </a:r>
            <a:r>
              <a:rPr b="1" i="1" lang="en" sz="1800"/>
              <a:t>triplanar mapping technique</a:t>
            </a:r>
            <a:r>
              <a:rPr lang="en" sz="1800"/>
              <a:t>, we solved the distortion problem of texture.</a:t>
            </a:r>
          </a:p>
          <a:p>
            <a:pPr lvl="0" rtl="0">
              <a:spcBef>
                <a:spcPts val="0"/>
              </a:spcBef>
              <a:buNone/>
            </a:pPr>
            <a:r>
              <a:t/>
            </a:r>
            <a:endParaRPr sz="1800"/>
          </a:p>
          <a:p>
            <a:pPr indent="-342900" lvl="0" marL="457200" rtl="0">
              <a:spcBef>
                <a:spcPts val="0"/>
              </a:spcBef>
              <a:buSzPct val="100000"/>
              <a:buChar char="●"/>
            </a:pPr>
            <a:r>
              <a:rPr lang="en" sz="1800"/>
              <a:t>We’re planning to combine normal(bump) mapping with this mapping to give more realistic effect.</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